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3" r:id="rId4"/>
    <p:sldId id="260" r:id="rId5"/>
    <p:sldId id="262" r:id="rId6"/>
    <p:sldId id="264" r:id="rId7"/>
    <p:sldId id="265" r:id="rId8"/>
    <p:sldId id="273" r:id="rId9"/>
    <p:sldId id="266" r:id="rId10"/>
    <p:sldId id="281" r:id="rId11"/>
    <p:sldId id="268" r:id="rId12"/>
    <p:sldId id="276" r:id="rId13"/>
    <p:sldId id="279" r:id="rId14"/>
    <p:sldId id="277" r:id="rId15"/>
    <p:sldId id="269" r:id="rId16"/>
    <p:sldId id="278" r:id="rId17"/>
    <p:sldId id="271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687" autoAdjust="0"/>
  </p:normalViewPr>
  <p:slideViewPr>
    <p:cSldViewPr>
      <p:cViewPr>
        <p:scale>
          <a:sx n="150" d="100"/>
          <a:sy n="150" d="100"/>
        </p:scale>
        <p:origin x="-2340" y="-22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7;&#1072;&#1084;%20&#1087;&#1086;%20&#1042;&#1052;&#1056;\&#1054;&#1090;&#1095;&#1077;&#1090;&#1099;,%20&#1089;&#1090;&#1072;&#1090;&#1086;&#1090;&#1095;&#1077;&#1090;&#1099;\&#1055;&#1091;&#1073;&#1083;&#1080;&#1095;&#1085;&#1099;&#1081;\&#1076;&#1083;&#1103;%20&#1087;&#1091;&#1073;&#1083;&#1080;&#1095;&#1085;&#1086;&#1075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42599218650464"/>
          <c:y val="5.1372032806224932E-2"/>
          <c:w val="0.86521075829629368"/>
          <c:h val="0.79833702708797938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showVal val="1"/>
          </c:dLbls>
          <c:cat>
            <c:strRef>
              <c:f>Лист3!$A$14:$A$17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Лист3!$B$14:$B$17</c:f>
              <c:numCache>
                <c:formatCode>0%</c:formatCode>
                <c:ptCount val="4"/>
                <c:pt idx="0">
                  <c:v>0.30000000000000032</c:v>
                </c:pt>
                <c:pt idx="1">
                  <c:v>0.30000000000000032</c:v>
                </c:pt>
                <c:pt idx="2">
                  <c:v>0.17</c:v>
                </c:pt>
                <c:pt idx="3">
                  <c:v>0.23</c:v>
                </c:pt>
              </c:numCache>
            </c:numRef>
          </c:val>
        </c:ser>
        <c:dLbls>
          <c:showVal val="1"/>
        </c:dLbls>
        <c:shape val="box"/>
        <c:axId val="160537984"/>
        <c:axId val="160851072"/>
        <c:axId val="0"/>
      </c:bar3DChart>
      <c:catAx>
        <c:axId val="160537984"/>
        <c:scaling>
          <c:orientation val="minMax"/>
        </c:scaling>
        <c:axPos val="b"/>
        <c:tickLblPos val="nextTo"/>
        <c:crossAx val="160851072"/>
        <c:crosses val="autoZero"/>
        <c:auto val="1"/>
        <c:lblAlgn val="ctr"/>
        <c:lblOffset val="100"/>
      </c:catAx>
      <c:valAx>
        <c:axId val="160851072"/>
        <c:scaling>
          <c:orientation val="minMax"/>
        </c:scaling>
        <c:axPos val="l"/>
        <c:majorGridlines/>
        <c:numFmt formatCode="0%" sourceLinked="1"/>
        <c:tickLblPos val="nextTo"/>
        <c:crossAx val="16053798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3D117-4C5E-4903-B056-A024B4620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B4CF2-5555-4AB4-BB5F-D355E0EDB3E8}">
      <dgm:prSet phldrT="[Текст]" custT="1"/>
      <dgm:spPr/>
      <dgm:t>
        <a:bodyPr/>
        <a:lstStyle/>
        <a:p>
          <a:r>
            <a:rPr lang="ru-RU" sz="1600" dirty="0" smtClean="0"/>
            <a:t>Методические дни </a:t>
          </a:r>
          <a:endParaRPr lang="ru-RU" sz="1600" dirty="0"/>
        </a:p>
      </dgm:t>
    </dgm:pt>
    <dgm:pt modelId="{F8DBF83E-83DF-4559-BC10-BAECDE328E24}" type="parTrans" cxnId="{86F095A1-DA6A-49A5-BE31-96BE1EC29329}">
      <dgm:prSet/>
      <dgm:spPr/>
      <dgm:t>
        <a:bodyPr/>
        <a:lstStyle/>
        <a:p>
          <a:endParaRPr lang="ru-RU"/>
        </a:p>
      </dgm:t>
    </dgm:pt>
    <dgm:pt modelId="{7872B41C-52F4-49BA-B339-770FE91A66D3}" type="sibTrans" cxnId="{86F095A1-DA6A-49A5-BE31-96BE1EC29329}">
      <dgm:prSet/>
      <dgm:spPr/>
      <dgm:t>
        <a:bodyPr/>
        <a:lstStyle/>
        <a:p>
          <a:endParaRPr lang="ru-RU"/>
        </a:p>
      </dgm:t>
    </dgm:pt>
    <dgm:pt modelId="{C0E5F17A-FF6C-48AB-BDFB-7CD09ACDC22A}">
      <dgm:prSet phldrT="[Текст]" custT="1"/>
      <dgm:spPr/>
      <dgm:t>
        <a:bodyPr/>
        <a:lstStyle/>
        <a:p>
          <a:r>
            <a:rPr lang="ru-RU" sz="1600" dirty="0" smtClean="0"/>
            <a:t>Педагогические советы </a:t>
          </a:r>
          <a:endParaRPr lang="ru-RU" sz="1600" dirty="0"/>
        </a:p>
      </dgm:t>
    </dgm:pt>
    <dgm:pt modelId="{99F918C9-5CBE-4B2B-816E-C9776E14D953}" type="parTrans" cxnId="{B3548BED-3B01-4F9B-85A2-20EF6B15B92E}">
      <dgm:prSet/>
      <dgm:spPr/>
      <dgm:t>
        <a:bodyPr/>
        <a:lstStyle/>
        <a:p>
          <a:endParaRPr lang="ru-RU"/>
        </a:p>
      </dgm:t>
    </dgm:pt>
    <dgm:pt modelId="{3F65CFC3-6D2D-4762-8F20-893076FD7CC1}" type="sibTrans" cxnId="{B3548BED-3B01-4F9B-85A2-20EF6B15B92E}">
      <dgm:prSet/>
      <dgm:spPr/>
      <dgm:t>
        <a:bodyPr/>
        <a:lstStyle/>
        <a:p>
          <a:endParaRPr lang="ru-RU"/>
        </a:p>
      </dgm:t>
    </dgm:pt>
    <dgm:pt modelId="{9324C77D-7318-4D0D-89B9-9569959D318E}">
      <dgm:prSet phldrT="[Текст]" custT="1"/>
      <dgm:spPr/>
      <dgm:t>
        <a:bodyPr/>
        <a:lstStyle/>
        <a:p>
          <a:r>
            <a:rPr lang="ru-RU" sz="1600" dirty="0" smtClean="0"/>
            <a:t>Семинара – практикумы </a:t>
          </a:r>
          <a:endParaRPr lang="ru-RU" sz="1600" dirty="0"/>
        </a:p>
      </dgm:t>
    </dgm:pt>
    <dgm:pt modelId="{DC66802E-425F-4676-B068-B85A9209E48F}" type="parTrans" cxnId="{8C59B7D3-1327-43A1-B514-5826A547ABE8}">
      <dgm:prSet/>
      <dgm:spPr/>
      <dgm:t>
        <a:bodyPr/>
        <a:lstStyle/>
        <a:p>
          <a:endParaRPr lang="ru-RU"/>
        </a:p>
      </dgm:t>
    </dgm:pt>
    <dgm:pt modelId="{D67DCA43-F3C1-4967-AE52-FB8D09219DDA}" type="sibTrans" cxnId="{8C59B7D3-1327-43A1-B514-5826A547ABE8}">
      <dgm:prSet/>
      <dgm:spPr/>
      <dgm:t>
        <a:bodyPr/>
        <a:lstStyle/>
        <a:p>
          <a:endParaRPr lang="ru-RU"/>
        </a:p>
      </dgm:t>
    </dgm:pt>
    <dgm:pt modelId="{7C891974-C36E-4EB2-88FD-7EA8DE661F70}" type="pres">
      <dgm:prSet presAssocID="{2E53D117-4C5E-4903-B056-A024B46203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4D4C4-A6A2-46F4-AE9A-34BC3296D777}" type="pres">
      <dgm:prSet presAssocID="{706B4CF2-5555-4AB4-BB5F-D355E0EDB3E8}" presName="parentLin" presStyleCnt="0"/>
      <dgm:spPr/>
    </dgm:pt>
    <dgm:pt modelId="{1D00164F-379F-4C90-8238-1DD7A8030A4B}" type="pres">
      <dgm:prSet presAssocID="{706B4CF2-5555-4AB4-BB5F-D355E0EDB3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4863BB-1990-4A32-8206-0B7BEDB28C28}" type="pres">
      <dgm:prSet presAssocID="{706B4CF2-5555-4AB4-BB5F-D355E0EDB3E8}" presName="parentText" presStyleLbl="node1" presStyleIdx="0" presStyleCnt="3" custScaleY="46041" custLinFactNeighborX="-27273" custLinFactNeighborY="-15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C1C1A-1B22-4DBA-96CB-472C703C32D8}" type="pres">
      <dgm:prSet presAssocID="{706B4CF2-5555-4AB4-BB5F-D355E0EDB3E8}" presName="negativeSpace" presStyleCnt="0"/>
      <dgm:spPr/>
    </dgm:pt>
    <dgm:pt modelId="{FE30040F-F2C6-4D92-A57C-48B4DF003FCB}" type="pres">
      <dgm:prSet presAssocID="{706B4CF2-5555-4AB4-BB5F-D355E0EDB3E8}" presName="childText" presStyleLbl="conFgAcc1" presStyleIdx="0" presStyleCnt="3" custScaleY="46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894D5-9B71-444F-988C-334A71575382}" type="pres">
      <dgm:prSet presAssocID="{7872B41C-52F4-49BA-B339-770FE91A66D3}" presName="spaceBetweenRectangles" presStyleCnt="0"/>
      <dgm:spPr/>
    </dgm:pt>
    <dgm:pt modelId="{C7990AA8-9073-4D66-AF7F-9D995171AE07}" type="pres">
      <dgm:prSet presAssocID="{C0E5F17A-FF6C-48AB-BDFB-7CD09ACDC22A}" presName="parentLin" presStyleCnt="0"/>
      <dgm:spPr/>
    </dgm:pt>
    <dgm:pt modelId="{97EE0482-043B-4512-9D91-5F6C93039A04}" type="pres">
      <dgm:prSet presAssocID="{C0E5F17A-FF6C-48AB-BDFB-7CD09ACDC2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E9AB64-28BD-4713-AB05-57AAC6684094}" type="pres">
      <dgm:prSet presAssocID="{C0E5F17A-FF6C-48AB-BDFB-7CD09ACDC22A}" presName="parentText" presStyleLbl="node1" presStyleIdx="1" presStyleCnt="3" custScaleY="43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0E96E-2906-446F-81C2-875445D50FF4}" type="pres">
      <dgm:prSet presAssocID="{C0E5F17A-FF6C-48AB-BDFB-7CD09ACDC22A}" presName="negativeSpace" presStyleCnt="0"/>
      <dgm:spPr/>
    </dgm:pt>
    <dgm:pt modelId="{C62D9F88-4DFD-4D7F-8B7C-FEC42B0D9DF1}" type="pres">
      <dgm:prSet presAssocID="{C0E5F17A-FF6C-48AB-BDFB-7CD09ACDC22A}" presName="childText" presStyleLbl="conFgAcc1" presStyleIdx="1" presStyleCnt="3" custScaleY="54182" custLinFactNeighborY="-14287">
        <dgm:presLayoutVars>
          <dgm:bulletEnabled val="1"/>
        </dgm:presLayoutVars>
      </dgm:prSet>
      <dgm:spPr/>
    </dgm:pt>
    <dgm:pt modelId="{53581A0D-40FF-4C4B-A4A6-59A5172F4F96}" type="pres">
      <dgm:prSet presAssocID="{3F65CFC3-6D2D-4762-8F20-893076FD7CC1}" presName="spaceBetweenRectangles" presStyleCnt="0"/>
      <dgm:spPr/>
    </dgm:pt>
    <dgm:pt modelId="{2A06DD31-EBBE-4804-9C65-2B57E6F46D06}" type="pres">
      <dgm:prSet presAssocID="{9324C77D-7318-4D0D-89B9-9569959D318E}" presName="parentLin" presStyleCnt="0"/>
      <dgm:spPr/>
    </dgm:pt>
    <dgm:pt modelId="{82FF14BB-AF3A-48D0-99D9-76FC56458B3C}" type="pres">
      <dgm:prSet presAssocID="{9324C77D-7318-4D0D-89B9-9569959D318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490881-AAE2-4F8F-B264-1BCE57EF128C}" type="pres">
      <dgm:prSet presAssocID="{9324C77D-7318-4D0D-89B9-9569959D318E}" presName="parentText" presStyleLbl="node1" presStyleIdx="2" presStyleCnt="3" custScaleY="40894" custLinFactNeighborX="9369" custLinFactNeighborY="-2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8835-0549-4F9C-BD46-E7C457D544BE}" type="pres">
      <dgm:prSet presAssocID="{9324C77D-7318-4D0D-89B9-9569959D318E}" presName="negativeSpace" presStyleCnt="0"/>
      <dgm:spPr/>
    </dgm:pt>
    <dgm:pt modelId="{EAAA1FA4-5C68-45B1-802A-1F0946B0B3F9}" type="pres">
      <dgm:prSet presAssocID="{9324C77D-7318-4D0D-89B9-9569959D318E}" presName="childText" presStyleLbl="conFgAcc1" presStyleIdx="2" presStyleCnt="3" custScaleY="5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A83DC-B4A4-4C94-8ADD-D8022B228ABC}" type="presOf" srcId="{9324C77D-7318-4D0D-89B9-9569959D318E}" destId="{58490881-AAE2-4F8F-B264-1BCE57EF128C}" srcOrd="1" destOrd="0" presId="urn:microsoft.com/office/officeart/2005/8/layout/list1"/>
    <dgm:cxn modelId="{23A46F0E-38DD-44F2-92B9-5BC80E1569BB}" type="presOf" srcId="{706B4CF2-5555-4AB4-BB5F-D355E0EDB3E8}" destId="{FB4863BB-1990-4A32-8206-0B7BEDB28C28}" srcOrd="1" destOrd="0" presId="urn:microsoft.com/office/officeart/2005/8/layout/list1"/>
    <dgm:cxn modelId="{E9FA38F0-26FC-4926-BB3F-8D933F910CE9}" type="presOf" srcId="{706B4CF2-5555-4AB4-BB5F-D355E0EDB3E8}" destId="{1D00164F-379F-4C90-8238-1DD7A8030A4B}" srcOrd="0" destOrd="0" presId="urn:microsoft.com/office/officeart/2005/8/layout/list1"/>
    <dgm:cxn modelId="{B3548BED-3B01-4F9B-85A2-20EF6B15B92E}" srcId="{2E53D117-4C5E-4903-B056-A024B4620365}" destId="{C0E5F17A-FF6C-48AB-BDFB-7CD09ACDC22A}" srcOrd="1" destOrd="0" parTransId="{99F918C9-5CBE-4B2B-816E-C9776E14D953}" sibTransId="{3F65CFC3-6D2D-4762-8F20-893076FD7CC1}"/>
    <dgm:cxn modelId="{8C59B7D3-1327-43A1-B514-5826A547ABE8}" srcId="{2E53D117-4C5E-4903-B056-A024B4620365}" destId="{9324C77D-7318-4D0D-89B9-9569959D318E}" srcOrd="2" destOrd="0" parTransId="{DC66802E-425F-4676-B068-B85A9209E48F}" sibTransId="{D67DCA43-F3C1-4967-AE52-FB8D09219DDA}"/>
    <dgm:cxn modelId="{BBBCCDF6-BA1E-4E5B-AC71-7EFE1DCF81BF}" type="presOf" srcId="{2E53D117-4C5E-4903-B056-A024B4620365}" destId="{7C891974-C36E-4EB2-88FD-7EA8DE661F70}" srcOrd="0" destOrd="0" presId="urn:microsoft.com/office/officeart/2005/8/layout/list1"/>
    <dgm:cxn modelId="{1D3924E9-3284-4774-930B-A565C0336CF6}" type="presOf" srcId="{9324C77D-7318-4D0D-89B9-9569959D318E}" destId="{82FF14BB-AF3A-48D0-99D9-76FC56458B3C}" srcOrd="0" destOrd="0" presId="urn:microsoft.com/office/officeart/2005/8/layout/list1"/>
    <dgm:cxn modelId="{00259F72-5AF6-413D-B8FF-B9A5DAE6BF64}" type="presOf" srcId="{C0E5F17A-FF6C-48AB-BDFB-7CD09ACDC22A}" destId="{97EE0482-043B-4512-9D91-5F6C93039A04}" srcOrd="0" destOrd="0" presId="urn:microsoft.com/office/officeart/2005/8/layout/list1"/>
    <dgm:cxn modelId="{86F095A1-DA6A-49A5-BE31-96BE1EC29329}" srcId="{2E53D117-4C5E-4903-B056-A024B4620365}" destId="{706B4CF2-5555-4AB4-BB5F-D355E0EDB3E8}" srcOrd="0" destOrd="0" parTransId="{F8DBF83E-83DF-4559-BC10-BAECDE328E24}" sibTransId="{7872B41C-52F4-49BA-B339-770FE91A66D3}"/>
    <dgm:cxn modelId="{B5353A4F-D8AC-43AB-9D2A-021DEC1E5809}" type="presOf" srcId="{C0E5F17A-FF6C-48AB-BDFB-7CD09ACDC22A}" destId="{B8E9AB64-28BD-4713-AB05-57AAC6684094}" srcOrd="1" destOrd="0" presId="urn:microsoft.com/office/officeart/2005/8/layout/list1"/>
    <dgm:cxn modelId="{C114D5E5-A72E-4333-95ED-8A6D6D30E61D}" type="presParOf" srcId="{7C891974-C36E-4EB2-88FD-7EA8DE661F70}" destId="{8874D4C4-A6A2-46F4-AE9A-34BC3296D777}" srcOrd="0" destOrd="0" presId="urn:microsoft.com/office/officeart/2005/8/layout/list1"/>
    <dgm:cxn modelId="{BEB37CD0-15B2-49DA-9959-60DDAF2B4915}" type="presParOf" srcId="{8874D4C4-A6A2-46F4-AE9A-34BC3296D777}" destId="{1D00164F-379F-4C90-8238-1DD7A8030A4B}" srcOrd="0" destOrd="0" presId="urn:microsoft.com/office/officeart/2005/8/layout/list1"/>
    <dgm:cxn modelId="{A01C1350-24B5-467A-A756-68D5E0FBD4BD}" type="presParOf" srcId="{8874D4C4-A6A2-46F4-AE9A-34BC3296D777}" destId="{FB4863BB-1990-4A32-8206-0B7BEDB28C28}" srcOrd="1" destOrd="0" presId="urn:microsoft.com/office/officeart/2005/8/layout/list1"/>
    <dgm:cxn modelId="{31AC4804-54AA-414C-84F1-59B3C75D8476}" type="presParOf" srcId="{7C891974-C36E-4EB2-88FD-7EA8DE661F70}" destId="{D67C1C1A-1B22-4DBA-96CB-472C703C32D8}" srcOrd="1" destOrd="0" presId="urn:microsoft.com/office/officeart/2005/8/layout/list1"/>
    <dgm:cxn modelId="{D31D4520-C17F-41FE-8776-8928A4194D19}" type="presParOf" srcId="{7C891974-C36E-4EB2-88FD-7EA8DE661F70}" destId="{FE30040F-F2C6-4D92-A57C-48B4DF003FCB}" srcOrd="2" destOrd="0" presId="urn:microsoft.com/office/officeart/2005/8/layout/list1"/>
    <dgm:cxn modelId="{F0D572AB-B3A2-4872-A5B4-34FBE538FA34}" type="presParOf" srcId="{7C891974-C36E-4EB2-88FD-7EA8DE661F70}" destId="{CBD894D5-9B71-444F-988C-334A71575382}" srcOrd="3" destOrd="0" presId="urn:microsoft.com/office/officeart/2005/8/layout/list1"/>
    <dgm:cxn modelId="{28E2888E-56FE-4E24-B646-3CF1E63A397D}" type="presParOf" srcId="{7C891974-C36E-4EB2-88FD-7EA8DE661F70}" destId="{C7990AA8-9073-4D66-AF7F-9D995171AE07}" srcOrd="4" destOrd="0" presId="urn:microsoft.com/office/officeart/2005/8/layout/list1"/>
    <dgm:cxn modelId="{0B49B50C-1736-4687-9840-BAC1E055E14F}" type="presParOf" srcId="{C7990AA8-9073-4D66-AF7F-9D995171AE07}" destId="{97EE0482-043B-4512-9D91-5F6C93039A04}" srcOrd="0" destOrd="0" presId="urn:microsoft.com/office/officeart/2005/8/layout/list1"/>
    <dgm:cxn modelId="{F0DFB261-5FA7-426E-9B76-AFCC1E842C64}" type="presParOf" srcId="{C7990AA8-9073-4D66-AF7F-9D995171AE07}" destId="{B8E9AB64-28BD-4713-AB05-57AAC6684094}" srcOrd="1" destOrd="0" presId="urn:microsoft.com/office/officeart/2005/8/layout/list1"/>
    <dgm:cxn modelId="{E307CB41-AED3-4E7A-BF3F-68D4CB663C3F}" type="presParOf" srcId="{7C891974-C36E-4EB2-88FD-7EA8DE661F70}" destId="{1080E96E-2906-446F-81C2-875445D50FF4}" srcOrd="5" destOrd="0" presId="urn:microsoft.com/office/officeart/2005/8/layout/list1"/>
    <dgm:cxn modelId="{D8585F78-8F93-4056-B3B0-E37437755CD6}" type="presParOf" srcId="{7C891974-C36E-4EB2-88FD-7EA8DE661F70}" destId="{C62D9F88-4DFD-4D7F-8B7C-FEC42B0D9DF1}" srcOrd="6" destOrd="0" presId="urn:microsoft.com/office/officeart/2005/8/layout/list1"/>
    <dgm:cxn modelId="{271B521C-0FC6-44B3-8529-7DCFE8CF9CA7}" type="presParOf" srcId="{7C891974-C36E-4EB2-88FD-7EA8DE661F70}" destId="{53581A0D-40FF-4C4B-A4A6-59A5172F4F96}" srcOrd="7" destOrd="0" presId="urn:microsoft.com/office/officeart/2005/8/layout/list1"/>
    <dgm:cxn modelId="{0B806ECE-CEE0-4357-B979-982D67F4360E}" type="presParOf" srcId="{7C891974-C36E-4EB2-88FD-7EA8DE661F70}" destId="{2A06DD31-EBBE-4804-9C65-2B57E6F46D06}" srcOrd="8" destOrd="0" presId="urn:microsoft.com/office/officeart/2005/8/layout/list1"/>
    <dgm:cxn modelId="{8B215899-2381-428F-A498-8F355F7CA07E}" type="presParOf" srcId="{2A06DD31-EBBE-4804-9C65-2B57E6F46D06}" destId="{82FF14BB-AF3A-48D0-99D9-76FC56458B3C}" srcOrd="0" destOrd="0" presId="urn:microsoft.com/office/officeart/2005/8/layout/list1"/>
    <dgm:cxn modelId="{E2AEA482-85A7-4067-AF82-E2315F684F5E}" type="presParOf" srcId="{2A06DD31-EBBE-4804-9C65-2B57E6F46D06}" destId="{58490881-AAE2-4F8F-B264-1BCE57EF128C}" srcOrd="1" destOrd="0" presId="urn:microsoft.com/office/officeart/2005/8/layout/list1"/>
    <dgm:cxn modelId="{5D3EB347-D33C-4BB9-B773-4738B08BBCA1}" type="presParOf" srcId="{7C891974-C36E-4EB2-88FD-7EA8DE661F70}" destId="{D3AA8835-0549-4F9C-BD46-E7C457D544BE}" srcOrd="9" destOrd="0" presId="urn:microsoft.com/office/officeart/2005/8/layout/list1"/>
    <dgm:cxn modelId="{254BE070-51A0-4210-BD5D-1C7FF870F676}" type="presParOf" srcId="{7C891974-C36E-4EB2-88FD-7EA8DE661F70}" destId="{EAAA1FA4-5C68-45B1-802A-1F0946B0B3F9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3D117-4C5E-4903-B056-A024B4620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B4CF2-5555-4AB4-BB5F-D355E0EDB3E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Деловые</a:t>
          </a:r>
          <a:r>
            <a:rPr lang="ru-RU" sz="1600" baseline="0" dirty="0" smtClean="0"/>
            <a:t> игры </a:t>
          </a:r>
          <a:endParaRPr lang="ru-RU" sz="1600" dirty="0"/>
        </a:p>
      </dgm:t>
    </dgm:pt>
    <dgm:pt modelId="{F8DBF83E-83DF-4559-BC10-BAECDE328E24}" type="parTrans" cxnId="{86F095A1-DA6A-49A5-BE31-96BE1EC29329}">
      <dgm:prSet/>
      <dgm:spPr/>
      <dgm:t>
        <a:bodyPr/>
        <a:lstStyle/>
        <a:p>
          <a:endParaRPr lang="ru-RU"/>
        </a:p>
      </dgm:t>
    </dgm:pt>
    <dgm:pt modelId="{7872B41C-52F4-49BA-B339-770FE91A66D3}" type="sibTrans" cxnId="{86F095A1-DA6A-49A5-BE31-96BE1EC29329}">
      <dgm:prSet/>
      <dgm:spPr/>
      <dgm:t>
        <a:bodyPr/>
        <a:lstStyle/>
        <a:p>
          <a:endParaRPr lang="ru-RU"/>
        </a:p>
      </dgm:t>
    </dgm:pt>
    <dgm:pt modelId="{C0E5F17A-FF6C-48AB-BDFB-7CD09ACDC22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Творческие</a:t>
          </a:r>
          <a:r>
            <a:rPr lang="ru-RU" sz="1600" baseline="0" dirty="0" smtClean="0"/>
            <a:t> конкурс </a:t>
          </a:r>
          <a:endParaRPr lang="ru-RU" sz="1600" dirty="0"/>
        </a:p>
      </dgm:t>
    </dgm:pt>
    <dgm:pt modelId="{99F918C9-5CBE-4B2B-816E-C9776E14D953}" type="parTrans" cxnId="{B3548BED-3B01-4F9B-85A2-20EF6B15B92E}">
      <dgm:prSet/>
      <dgm:spPr/>
      <dgm:t>
        <a:bodyPr/>
        <a:lstStyle/>
        <a:p>
          <a:endParaRPr lang="ru-RU"/>
        </a:p>
      </dgm:t>
    </dgm:pt>
    <dgm:pt modelId="{3F65CFC3-6D2D-4762-8F20-893076FD7CC1}" type="sibTrans" cxnId="{B3548BED-3B01-4F9B-85A2-20EF6B15B92E}">
      <dgm:prSet/>
      <dgm:spPr/>
      <dgm:t>
        <a:bodyPr/>
        <a:lstStyle/>
        <a:p>
          <a:endParaRPr lang="ru-RU"/>
        </a:p>
      </dgm:t>
    </dgm:pt>
    <dgm:pt modelId="{9324C77D-7318-4D0D-89B9-9569959D318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Аттестация</a:t>
          </a:r>
          <a:r>
            <a:rPr lang="ru-RU" sz="1600" baseline="0" dirty="0" smtClean="0"/>
            <a:t> педагогов </a:t>
          </a:r>
          <a:endParaRPr lang="ru-RU" sz="1600" dirty="0"/>
        </a:p>
      </dgm:t>
    </dgm:pt>
    <dgm:pt modelId="{DC66802E-425F-4676-B068-B85A9209E48F}" type="parTrans" cxnId="{8C59B7D3-1327-43A1-B514-5826A547ABE8}">
      <dgm:prSet/>
      <dgm:spPr/>
      <dgm:t>
        <a:bodyPr/>
        <a:lstStyle/>
        <a:p>
          <a:endParaRPr lang="ru-RU"/>
        </a:p>
      </dgm:t>
    </dgm:pt>
    <dgm:pt modelId="{D67DCA43-F3C1-4967-AE52-FB8D09219DDA}" type="sibTrans" cxnId="{8C59B7D3-1327-43A1-B514-5826A547ABE8}">
      <dgm:prSet/>
      <dgm:spPr/>
      <dgm:t>
        <a:bodyPr/>
        <a:lstStyle/>
        <a:p>
          <a:endParaRPr lang="ru-RU"/>
        </a:p>
      </dgm:t>
    </dgm:pt>
    <dgm:pt modelId="{7C891974-C36E-4EB2-88FD-7EA8DE661F70}" type="pres">
      <dgm:prSet presAssocID="{2E53D117-4C5E-4903-B056-A024B46203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4D4C4-A6A2-46F4-AE9A-34BC3296D777}" type="pres">
      <dgm:prSet presAssocID="{706B4CF2-5555-4AB4-BB5F-D355E0EDB3E8}" presName="parentLin" presStyleCnt="0"/>
      <dgm:spPr/>
    </dgm:pt>
    <dgm:pt modelId="{1D00164F-379F-4C90-8238-1DD7A8030A4B}" type="pres">
      <dgm:prSet presAssocID="{706B4CF2-5555-4AB4-BB5F-D355E0EDB3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4863BB-1990-4A32-8206-0B7BEDB28C28}" type="pres">
      <dgm:prSet presAssocID="{706B4CF2-5555-4AB4-BB5F-D355E0EDB3E8}" presName="parentText" presStyleLbl="node1" presStyleIdx="0" presStyleCnt="3" custScaleY="46041" custLinFactX="19481" custLinFactNeighborX="100000" custLinFactNeighborY="-52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C1C1A-1B22-4DBA-96CB-472C703C32D8}" type="pres">
      <dgm:prSet presAssocID="{706B4CF2-5555-4AB4-BB5F-D355E0EDB3E8}" presName="negativeSpace" presStyleCnt="0"/>
      <dgm:spPr/>
    </dgm:pt>
    <dgm:pt modelId="{FE30040F-F2C6-4D92-A57C-48B4DF003FCB}" type="pres">
      <dgm:prSet presAssocID="{706B4CF2-5555-4AB4-BB5F-D355E0EDB3E8}" presName="childText" presStyleLbl="conFgAcc1" presStyleIdx="0" presStyleCnt="3" custScaleY="46176" custLinFactNeighborX="-2061" custLinFactNeighborY="-1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894D5-9B71-444F-988C-334A71575382}" type="pres">
      <dgm:prSet presAssocID="{7872B41C-52F4-49BA-B339-770FE91A66D3}" presName="spaceBetweenRectangles" presStyleCnt="0"/>
      <dgm:spPr/>
    </dgm:pt>
    <dgm:pt modelId="{C7990AA8-9073-4D66-AF7F-9D995171AE07}" type="pres">
      <dgm:prSet presAssocID="{C0E5F17A-FF6C-48AB-BDFB-7CD09ACDC22A}" presName="parentLin" presStyleCnt="0"/>
      <dgm:spPr/>
    </dgm:pt>
    <dgm:pt modelId="{97EE0482-043B-4512-9D91-5F6C93039A04}" type="pres">
      <dgm:prSet presAssocID="{C0E5F17A-FF6C-48AB-BDFB-7CD09ACDC2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E9AB64-28BD-4713-AB05-57AAC6684094}" type="pres">
      <dgm:prSet presAssocID="{C0E5F17A-FF6C-48AB-BDFB-7CD09ACDC22A}" presName="parentText" presStyleLbl="node1" presStyleIdx="1" presStyleCnt="3" custScaleY="43880" custLinFactX="19481" custLinFactNeighborX="100000" custLinFactNeighborY="-23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0E96E-2906-446F-81C2-875445D50FF4}" type="pres">
      <dgm:prSet presAssocID="{C0E5F17A-FF6C-48AB-BDFB-7CD09ACDC22A}" presName="negativeSpace" presStyleCnt="0"/>
      <dgm:spPr/>
    </dgm:pt>
    <dgm:pt modelId="{C62D9F88-4DFD-4D7F-8B7C-FEC42B0D9DF1}" type="pres">
      <dgm:prSet presAssocID="{C0E5F17A-FF6C-48AB-BDFB-7CD09ACDC22A}" presName="childText" presStyleLbl="conFgAcc1" presStyleIdx="1" presStyleCnt="3" custScaleY="54182" custLinFactNeighborY="-14287">
        <dgm:presLayoutVars>
          <dgm:bulletEnabled val="1"/>
        </dgm:presLayoutVars>
      </dgm:prSet>
      <dgm:spPr/>
    </dgm:pt>
    <dgm:pt modelId="{53581A0D-40FF-4C4B-A4A6-59A5172F4F96}" type="pres">
      <dgm:prSet presAssocID="{3F65CFC3-6D2D-4762-8F20-893076FD7CC1}" presName="spaceBetweenRectangles" presStyleCnt="0"/>
      <dgm:spPr/>
    </dgm:pt>
    <dgm:pt modelId="{2A06DD31-EBBE-4804-9C65-2B57E6F46D06}" type="pres">
      <dgm:prSet presAssocID="{9324C77D-7318-4D0D-89B9-9569959D318E}" presName="parentLin" presStyleCnt="0"/>
      <dgm:spPr/>
    </dgm:pt>
    <dgm:pt modelId="{82FF14BB-AF3A-48D0-99D9-76FC56458B3C}" type="pres">
      <dgm:prSet presAssocID="{9324C77D-7318-4D0D-89B9-9569959D318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490881-AAE2-4F8F-B264-1BCE57EF128C}" type="pres">
      <dgm:prSet presAssocID="{9324C77D-7318-4D0D-89B9-9569959D318E}" presName="parentText" presStyleLbl="node1" presStyleIdx="2" presStyleCnt="3" custScaleY="40894" custLinFactX="19481" custLinFactNeighborX="100000" custLinFactNeighborY="-4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8835-0549-4F9C-BD46-E7C457D544BE}" type="pres">
      <dgm:prSet presAssocID="{9324C77D-7318-4D0D-89B9-9569959D318E}" presName="negativeSpace" presStyleCnt="0"/>
      <dgm:spPr/>
    </dgm:pt>
    <dgm:pt modelId="{EAAA1FA4-5C68-45B1-802A-1F0946B0B3F9}" type="pres">
      <dgm:prSet presAssocID="{9324C77D-7318-4D0D-89B9-9569959D318E}" presName="childText" presStyleLbl="conFgAcc1" presStyleIdx="2" presStyleCnt="3" custScaleY="5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BCFFE-B247-477E-8E13-8E28407F5C5D}" type="presOf" srcId="{9324C77D-7318-4D0D-89B9-9569959D318E}" destId="{82FF14BB-AF3A-48D0-99D9-76FC56458B3C}" srcOrd="0" destOrd="0" presId="urn:microsoft.com/office/officeart/2005/8/layout/list1"/>
    <dgm:cxn modelId="{C20310D8-38DF-402F-8BBE-194049F07A16}" type="presOf" srcId="{C0E5F17A-FF6C-48AB-BDFB-7CD09ACDC22A}" destId="{97EE0482-043B-4512-9D91-5F6C93039A04}" srcOrd="0" destOrd="0" presId="urn:microsoft.com/office/officeart/2005/8/layout/list1"/>
    <dgm:cxn modelId="{680D119D-45CC-4B07-8E2B-0B54B9F3C9F6}" type="presOf" srcId="{706B4CF2-5555-4AB4-BB5F-D355E0EDB3E8}" destId="{FB4863BB-1990-4A32-8206-0B7BEDB28C28}" srcOrd="1" destOrd="0" presId="urn:microsoft.com/office/officeart/2005/8/layout/list1"/>
    <dgm:cxn modelId="{232A74A3-BE47-4449-BCAF-F540CC742BBE}" type="presOf" srcId="{C0E5F17A-FF6C-48AB-BDFB-7CD09ACDC22A}" destId="{B8E9AB64-28BD-4713-AB05-57AAC6684094}" srcOrd="1" destOrd="0" presId="urn:microsoft.com/office/officeart/2005/8/layout/list1"/>
    <dgm:cxn modelId="{B3548BED-3B01-4F9B-85A2-20EF6B15B92E}" srcId="{2E53D117-4C5E-4903-B056-A024B4620365}" destId="{C0E5F17A-FF6C-48AB-BDFB-7CD09ACDC22A}" srcOrd="1" destOrd="0" parTransId="{99F918C9-5CBE-4B2B-816E-C9776E14D953}" sibTransId="{3F65CFC3-6D2D-4762-8F20-893076FD7CC1}"/>
    <dgm:cxn modelId="{8C59B7D3-1327-43A1-B514-5826A547ABE8}" srcId="{2E53D117-4C5E-4903-B056-A024B4620365}" destId="{9324C77D-7318-4D0D-89B9-9569959D318E}" srcOrd="2" destOrd="0" parTransId="{DC66802E-425F-4676-B068-B85A9209E48F}" sibTransId="{D67DCA43-F3C1-4967-AE52-FB8D09219DDA}"/>
    <dgm:cxn modelId="{A251D5F6-9620-4D30-AF09-8CFBB703C0B6}" type="presOf" srcId="{2E53D117-4C5E-4903-B056-A024B4620365}" destId="{7C891974-C36E-4EB2-88FD-7EA8DE661F70}" srcOrd="0" destOrd="0" presId="urn:microsoft.com/office/officeart/2005/8/layout/list1"/>
    <dgm:cxn modelId="{856DF776-D901-4711-9A0F-B34D0D2410A8}" type="presOf" srcId="{9324C77D-7318-4D0D-89B9-9569959D318E}" destId="{58490881-AAE2-4F8F-B264-1BCE57EF128C}" srcOrd="1" destOrd="0" presId="urn:microsoft.com/office/officeart/2005/8/layout/list1"/>
    <dgm:cxn modelId="{86F095A1-DA6A-49A5-BE31-96BE1EC29329}" srcId="{2E53D117-4C5E-4903-B056-A024B4620365}" destId="{706B4CF2-5555-4AB4-BB5F-D355E0EDB3E8}" srcOrd="0" destOrd="0" parTransId="{F8DBF83E-83DF-4559-BC10-BAECDE328E24}" sibTransId="{7872B41C-52F4-49BA-B339-770FE91A66D3}"/>
    <dgm:cxn modelId="{E0EFE1EC-2471-41F6-8A02-DA0FF46AE1E7}" type="presOf" srcId="{706B4CF2-5555-4AB4-BB5F-D355E0EDB3E8}" destId="{1D00164F-379F-4C90-8238-1DD7A8030A4B}" srcOrd="0" destOrd="0" presId="urn:microsoft.com/office/officeart/2005/8/layout/list1"/>
    <dgm:cxn modelId="{7CED6832-6D51-458C-AB1D-59DDEA7E29D3}" type="presParOf" srcId="{7C891974-C36E-4EB2-88FD-7EA8DE661F70}" destId="{8874D4C4-A6A2-46F4-AE9A-34BC3296D777}" srcOrd="0" destOrd="0" presId="urn:microsoft.com/office/officeart/2005/8/layout/list1"/>
    <dgm:cxn modelId="{82768CDE-304B-4F24-9E4B-B4C1D68A0BAA}" type="presParOf" srcId="{8874D4C4-A6A2-46F4-AE9A-34BC3296D777}" destId="{1D00164F-379F-4C90-8238-1DD7A8030A4B}" srcOrd="0" destOrd="0" presId="urn:microsoft.com/office/officeart/2005/8/layout/list1"/>
    <dgm:cxn modelId="{05DAE9A0-764B-4B97-9C51-20EC33CB48FB}" type="presParOf" srcId="{8874D4C4-A6A2-46F4-AE9A-34BC3296D777}" destId="{FB4863BB-1990-4A32-8206-0B7BEDB28C28}" srcOrd="1" destOrd="0" presId="urn:microsoft.com/office/officeart/2005/8/layout/list1"/>
    <dgm:cxn modelId="{F41A0214-FDDB-4B3D-86B6-BDF135C38686}" type="presParOf" srcId="{7C891974-C36E-4EB2-88FD-7EA8DE661F70}" destId="{D67C1C1A-1B22-4DBA-96CB-472C703C32D8}" srcOrd="1" destOrd="0" presId="urn:microsoft.com/office/officeart/2005/8/layout/list1"/>
    <dgm:cxn modelId="{65773507-FBBF-4682-84CB-D8032F81BA41}" type="presParOf" srcId="{7C891974-C36E-4EB2-88FD-7EA8DE661F70}" destId="{FE30040F-F2C6-4D92-A57C-48B4DF003FCB}" srcOrd="2" destOrd="0" presId="urn:microsoft.com/office/officeart/2005/8/layout/list1"/>
    <dgm:cxn modelId="{C120FBA8-D7CD-4AAB-9555-BE14EF63168E}" type="presParOf" srcId="{7C891974-C36E-4EB2-88FD-7EA8DE661F70}" destId="{CBD894D5-9B71-444F-988C-334A71575382}" srcOrd="3" destOrd="0" presId="urn:microsoft.com/office/officeart/2005/8/layout/list1"/>
    <dgm:cxn modelId="{7D488E0B-88F3-46E8-BE96-EE59A0B54FA9}" type="presParOf" srcId="{7C891974-C36E-4EB2-88FD-7EA8DE661F70}" destId="{C7990AA8-9073-4D66-AF7F-9D995171AE07}" srcOrd="4" destOrd="0" presId="urn:microsoft.com/office/officeart/2005/8/layout/list1"/>
    <dgm:cxn modelId="{5003A7D0-4C52-482C-922B-BEEA4A57163A}" type="presParOf" srcId="{C7990AA8-9073-4D66-AF7F-9D995171AE07}" destId="{97EE0482-043B-4512-9D91-5F6C93039A04}" srcOrd="0" destOrd="0" presId="urn:microsoft.com/office/officeart/2005/8/layout/list1"/>
    <dgm:cxn modelId="{D209FFDA-931B-4579-A3C9-9522947763F1}" type="presParOf" srcId="{C7990AA8-9073-4D66-AF7F-9D995171AE07}" destId="{B8E9AB64-28BD-4713-AB05-57AAC6684094}" srcOrd="1" destOrd="0" presId="urn:microsoft.com/office/officeart/2005/8/layout/list1"/>
    <dgm:cxn modelId="{A817A769-37DE-473B-A3B8-A4F15EBDB0CE}" type="presParOf" srcId="{7C891974-C36E-4EB2-88FD-7EA8DE661F70}" destId="{1080E96E-2906-446F-81C2-875445D50FF4}" srcOrd="5" destOrd="0" presId="urn:microsoft.com/office/officeart/2005/8/layout/list1"/>
    <dgm:cxn modelId="{08D5B5B3-2FAA-4EAA-9C00-6563F2896500}" type="presParOf" srcId="{7C891974-C36E-4EB2-88FD-7EA8DE661F70}" destId="{C62D9F88-4DFD-4D7F-8B7C-FEC42B0D9DF1}" srcOrd="6" destOrd="0" presId="urn:microsoft.com/office/officeart/2005/8/layout/list1"/>
    <dgm:cxn modelId="{5ADA566B-D2CA-469C-BF81-62A6EDD4E5C4}" type="presParOf" srcId="{7C891974-C36E-4EB2-88FD-7EA8DE661F70}" destId="{53581A0D-40FF-4C4B-A4A6-59A5172F4F96}" srcOrd="7" destOrd="0" presId="urn:microsoft.com/office/officeart/2005/8/layout/list1"/>
    <dgm:cxn modelId="{144389A0-524B-421F-9D99-8A946A9E61ED}" type="presParOf" srcId="{7C891974-C36E-4EB2-88FD-7EA8DE661F70}" destId="{2A06DD31-EBBE-4804-9C65-2B57E6F46D06}" srcOrd="8" destOrd="0" presId="urn:microsoft.com/office/officeart/2005/8/layout/list1"/>
    <dgm:cxn modelId="{DE365E6B-F884-46D3-9AF4-1155CCA92E52}" type="presParOf" srcId="{2A06DD31-EBBE-4804-9C65-2B57E6F46D06}" destId="{82FF14BB-AF3A-48D0-99D9-76FC56458B3C}" srcOrd="0" destOrd="0" presId="urn:microsoft.com/office/officeart/2005/8/layout/list1"/>
    <dgm:cxn modelId="{FEE49026-1374-497D-A057-D842C5E18F49}" type="presParOf" srcId="{2A06DD31-EBBE-4804-9C65-2B57E6F46D06}" destId="{58490881-AAE2-4F8F-B264-1BCE57EF128C}" srcOrd="1" destOrd="0" presId="urn:microsoft.com/office/officeart/2005/8/layout/list1"/>
    <dgm:cxn modelId="{721342E5-294C-45B8-BD33-E233CC48D0B3}" type="presParOf" srcId="{7C891974-C36E-4EB2-88FD-7EA8DE661F70}" destId="{D3AA8835-0549-4F9C-BD46-E7C457D544BE}" srcOrd="9" destOrd="0" presId="urn:microsoft.com/office/officeart/2005/8/layout/list1"/>
    <dgm:cxn modelId="{68B00886-11D1-474C-850D-10FCAB9C3BCA}" type="presParOf" srcId="{7C891974-C36E-4EB2-88FD-7EA8DE661F70}" destId="{EAAA1FA4-5C68-45B1-802A-1F0946B0B3F9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3D117-4C5E-4903-B056-A024B4620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B4CF2-5555-4AB4-BB5F-D355E0EDB3E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/>
            <a:t>Курсовая</a:t>
          </a:r>
          <a:r>
            <a:rPr lang="ru-RU" sz="1600" baseline="0" dirty="0" smtClean="0"/>
            <a:t> подготовка </a:t>
          </a:r>
          <a:endParaRPr lang="ru-RU" sz="1600" dirty="0"/>
        </a:p>
      </dgm:t>
    </dgm:pt>
    <dgm:pt modelId="{F8DBF83E-83DF-4559-BC10-BAECDE328E24}" type="parTrans" cxnId="{86F095A1-DA6A-49A5-BE31-96BE1EC29329}">
      <dgm:prSet/>
      <dgm:spPr/>
      <dgm:t>
        <a:bodyPr/>
        <a:lstStyle/>
        <a:p>
          <a:endParaRPr lang="ru-RU"/>
        </a:p>
      </dgm:t>
    </dgm:pt>
    <dgm:pt modelId="{7872B41C-52F4-49BA-B339-770FE91A66D3}" type="sibTrans" cxnId="{86F095A1-DA6A-49A5-BE31-96BE1EC29329}">
      <dgm:prSet/>
      <dgm:spPr/>
      <dgm:t>
        <a:bodyPr/>
        <a:lstStyle/>
        <a:p>
          <a:endParaRPr lang="ru-RU"/>
        </a:p>
      </dgm:t>
    </dgm:pt>
    <dgm:pt modelId="{C0E5F17A-FF6C-48AB-BDFB-7CD09ACDC22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/>
            <a:t>Творческие</a:t>
          </a:r>
          <a:r>
            <a:rPr lang="ru-RU" sz="1600" baseline="0" dirty="0" smtClean="0"/>
            <a:t> конкурс </a:t>
          </a:r>
          <a:endParaRPr lang="ru-RU" sz="1600" dirty="0"/>
        </a:p>
      </dgm:t>
    </dgm:pt>
    <dgm:pt modelId="{99F918C9-5CBE-4B2B-816E-C9776E14D953}" type="parTrans" cxnId="{B3548BED-3B01-4F9B-85A2-20EF6B15B92E}">
      <dgm:prSet/>
      <dgm:spPr/>
      <dgm:t>
        <a:bodyPr/>
        <a:lstStyle/>
        <a:p>
          <a:endParaRPr lang="ru-RU"/>
        </a:p>
      </dgm:t>
    </dgm:pt>
    <dgm:pt modelId="{3F65CFC3-6D2D-4762-8F20-893076FD7CC1}" type="sibTrans" cxnId="{B3548BED-3B01-4F9B-85A2-20EF6B15B92E}">
      <dgm:prSet/>
      <dgm:spPr/>
      <dgm:t>
        <a:bodyPr/>
        <a:lstStyle/>
        <a:p>
          <a:endParaRPr lang="ru-RU"/>
        </a:p>
      </dgm:t>
    </dgm:pt>
    <dgm:pt modelId="{9324C77D-7318-4D0D-89B9-9569959D318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/>
            <a:t>Творческие</a:t>
          </a:r>
          <a:r>
            <a:rPr lang="ru-RU" sz="1600" baseline="0" dirty="0" smtClean="0"/>
            <a:t> лаборатории</a:t>
          </a:r>
          <a:endParaRPr lang="ru-RU" sz="1600" dirty="0"/>
        </a:p>
      </dgm:t>
    </dgm:pt>
    <dgm:pt modelId="{DC66802E-425F-4676-B068-B85A9209E48F}" type="parTrans" cxnId="{8C59B7D3-1327-43A1-B514-5826A547ABE8}">
      <dgm:prSet/>
      <dgm:spPr/>
      <dgm:t>
        <a:bodyPr/>
        <a:lstStyle/>
        <a:p>
          <a:endParaRPr lang="ru-RU"/>
        </a:p>
      </dgm:t>
    </dgm:pt>
    <dgm:pt modelId="{D67DCA43-F3C1-4967-AE52-FB8D09219DDA}" type="sibTrans" cxnId="{8C59B7D3-1327-43A1-B514-5826A547ABE8}">
      <dgm:prSet/>
      <dgm:spPr/>
      <dgm:t>
        <a:bodyPr/>
        <a:lstStyle/>
        <a:p>
          <a:endParaRPr lang="ru-RU"/>
        </a:p>
      </dgm:t>
    </dgm:pt>
    <dgm:pt modelId="{7C891974-C36E-4EB2-88FD-7EA8DE661F70}" type="pres">
      <dgm:prSet presAssocID="{2E53D117-4C5E-4903-B056-A024B46203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4D4C4-A6A2-46F4-AE9A-34BC3296D777}" type="pres">
      <dgm:prSet presAssocID="{706B4CF2-5555-4AB4-BB5F-D355E0EDB3E8}" presName="parentLin" presStyleCnt="0"/>
      <dgm:spPr/>
    </dgm:pt>
    <dgm:pt modelId="{1D00164F-379F-4C90-8238-1DD7A8030A4B}" type="pres">
      <dgm:prSet presAssocID="{706B4CF2-5555-4AB4-BB5F-D355E0EDB3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4863BB-1990-4A32-8206-0B7BEDB28C28}" type="pres">
      <dgm:prSet presAssocID="{706B4CF2-5555-4AB4-BB5F-D355E0EDB3E8}" presName="parentText" presStyleLbl="node1" presStyleIdx="0" presStyleCnt="3" custScaleY="46041" custLinFactNeighborX="-27273" custLinFactNeighborY="-15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C1C1A-1B22-4DBA-96CB-472C703C32D8}" type="pres">
      <dgm:prSet presAssocID="{706B4CF2-5555-4AB4-BB5F-D355E0EDB3E8}" presName="negativeSpace" presStyleCnt="0"/>
      <dgm:spPr/>
    </dgm:pt>
    <dgm:pt modelId="{FE30040F-F2C6-4D92-A57C-48B4DF003FCB}" type="pres">
      <dgm:prSet presAssocID="{706B4CF2-5555-4AB4-BB5F-D355E0EDB3E8}" presName="childText" presStyleLbl="conFgAcc1" presStyleIdx="0" presStyleCnt="3" custScaleY="46176" custLinFactNeighborX="-2061" custLinFactNeighborY="-1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894D5-9B71-444F-988C-334A71575382}" type="pres">
      <dgm:prSet presAssocID="{7872B41C-52F4-49BA-B339-770FE91A66D3}" presName="spaceBetweenRectangles" presStyleCnt="0"/>
      <dgm:spPr/>
    </dgm:pt>
    <dgm:pt modelId="{C7990AA8-9073-4D66-AF7F-9D995171AE07}" type="pres">
      <dgm:prSet presAssocID="{C0E5F17A-FF6C-48AB-BDFB-7CD09ACDC22A}" presName="parentLin" presStyleCnt="0"/>
      <dgm:spPr/>
    </dgm:pt>
    <dgm:pt modelId="{97EE0482-043B-4512-9D91-5F6C93039A04}" type="pres">
      <dgm:prSet presAssocID="{C0E5F17A-FF6C-48AB-BDFB-7CD09ACDC2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E9AB64-28BD-4713-AB05-57AAC6684094}" type="pres">
      <dgm:prSet presAssocID="{C0E5F17A-FF6C-48AB-BDFB-7CD09ACDC22A}" presName="parentText" presStyleLbl="node1" presStyleIdx="1" presStyleCnt="3" custScaleY="43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0E96E-2906-446F-81C2-875445D50FF4}" type="pres">
      <dgm:prSet presAssocID="{C0E5F17A-FF6C-48AB-BDFB-7CD09ACDC22A}" presName="negativeSpace" presStyleCnt="0"/>
      <dgm:spPr/>
    </dgm:pt>
    <dgm:pt modelId="{C62D9F88-4DFD-4D7F-8B7C-FEC42B0D9DF1}" type="pres">
      <dgm:prSet presAssocID="{C0E5F17A-FF6C-48AB-BDFB-7CD09ACDC22A}" presName="childText" presStyleLbl="conFgAcc1" presStyleIdx="1" presStyleCnt="3" custScaleY="54182" custLinFactNeighborY="-14287">
        <dgm:presLayoutVars>
          <dgm:bulletEnabled val="1"/>
        </dgm:presLayoutVars>
      </dgm:prSet>
      <dgm:spPr/>
    </dgm:pt>
    <dgm:pt modelId="{53581A0D-40FF-4C4B-A4A6-59A5172F4F96}" type="pres">
      <dgm:prSet presAssocID="{3F65CFC3-6D2D-4762-8F20-893076FD7CC1}" presName="spaceBetweenRectangles" presStyleCnt="0"/>
      <dgm:spPr/>
    </dgm:pt>
    <dgm:pt modelId="{2A06DD31-EBBE-4804-9C65-2B57E6F46D06}" type="pres">
      <dgm:prSet presAssocID="{9324C77D-7318-4D0D-89B9-9569959D318E}" presName="parentLin" presStyleCnt="0"/>
      <dgm:spPr/>
    </dgm:pt>
    <dgm:pt modelId="{82FF14BB-AF3A-48D0-99D9-76FC56458B3C}" type="pres">
      <dgm:prSet presAssocID="{9324C77D-7318-4D0D-89B9-9569959D318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490881-AAE2-4F8F-B264-1BCE57EF128C}" type="pres">
      <dgm:prSet presAssocID="{9324C77D-7318-4D0D-89B9-9569959D318E}" presName="parentText" presStyleLbl="node1" presStyleIdx="2" presStyleCnt="3" custScaleY="40894" custLinFactNeighborX="9369" custLinFactNeighborY="-2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8835-0549-4F9C-BD46-E7C457D544BE}" type="pres">
      <dgm:prSet presAssocID="{9324C77D-7318-4D0D-89B9-9569959D318E}" presName="negativeSpace" presStyleCnt="0"/>
      <dgm:spPr/>
    </dgm:pt>
    <dgm:pt modelId="{EAAA1FA4-5C68-45B1-802A-1F0946B0B3F9}" type="pres">
      <dgm:prSet presAssocID="{9324C77D-7318-4D0D-89B9-9569959D318E}" presName="childText" presStyleLbl="conFgAcc1" presStyleIdx="2" presStyleCnt="3" custScaleY="5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A8B8B-FC7F-4E36-B785-6B5165510212}" type="presOf" srcId="{2E53D117-4C5E-4903-B056-A024B4620365}" destId="{7C891974-C36E-4EB2-88FD-7EA8DE661F70}" srcOrd="0" destOrd="0" presId="urn:microsoft.com/office/officeart/2005/8/layout/list1"/>
    <dgm:cxn modelId="{8C59B7D3-1327-43A1-B514-5826A547ABE8}" srcId="{2E53D117-4C5E-4903-B056-A024B4620365}" destId="{9324C77D-7318-4D0D-89B9-9569959D318E}" srcOrd="2" destOrd="0" parTransId="{DC66802E-425F-4676-B068-B85A9209E48F}" sibTransId="{D67DCA43-F3C1-4967-AE52-FB8D09219DDA}"/>
    <dgm:cxn modelId="{581A190E-826A-40FE-9860-8AF62BF76872}" type="presOf" srcId="{C0E5F17A-FF6C-48AB-BDFB-7CD09ACDC22A}" destId="{B8E9AB64-28BD-4713-AB05-57AAC6684094}" srcOrd="1" destOrd="0" presId="urn:microsoft.com/office/officeart/2005/8/layout/list1"/>
    <dgm:cxn modelId="{B1D9B1C6-928F-4DD6-993D-269D92F97055}" type="presOf" srcId="{9324C77D-7318-4D0D-89B9-9569959D318E}" destId="{82FF14BB-AF3A-48D0-99D9-76FC56458B3C}" srcOrd="0" destOrd="0" presId="urn:microsoft.com/office/officeart/2005/8/layout/list1"/>
    <dgm:cxn modelId="{B3548BED-3B01-4F9B-85A2-20EF6B15B92E}" srcId="{2E53D117-4C5E-4903-B056-A024B4620365}" destId="{C0E5F17A-FF6C-48AB-BDFB-7CD09ACDC22A}" srcOrd="1" destOrd="0" parTransId="{99F918C9-5CBE-4B2B-816E-C9776E14D953}" sibTransId="{3F65CFC3-6D2D-4762-8F20-893076FD7CC1}"/>
    <dgm:cxn modelId="{9EBC2948-6120-4DC2-94CA-8A1EF4ECC7EB}" type="presOf" srcId="{706B4CF2-5555-4AB4-BB5F-D355E0EDB3E8}" destId="{1D00164F-379F-4C90-8238-1DD7A8030A4B}" srcOrd="0" destOrd="0" presId="urn:microsoft.com/office/officeart/2005/8/layout/list1"/>
    <dgm:cxn modelId="{7BD2FB4C-9709-4171-88B4-05C001BD0DA6}" type="presOf" srcId="{706B4CF2-5555-4AB4-BB5F-D355E0EDB3E8}" destId="{FB4863BB-1990-4A32-8206-0B7BEDB28C28}" srcOrd="1" destOrd="0" presId="urn:microsoft.com/office/officeart/2005/8/layout/list1"/>
    <dgm:cxn modelId="{86F095A1-DA6A-49A5-BE31-96BE1EC29329}" srcId="{2E53D117-4C5E-4903-B056-A024B4620365}" destId="{706B4CF2-5555-4AB4-BB5F-D355E0EDB3E8}" srcOrd="0" destOrd="0" parTransId="{F8DBF83E-83DF-4559-BC10-BAECDE328E24}" sibTransId="{7872B41C-52F4-49BA-B339-770FE91A66D3}"/>
    <dgm:cxn modelId="{E7623EE7-CF82-4980-A053-BCB4C9CD38F3}" type="presOf" srcId="{C0E5F17A-FF6C-48AB-BDFB-7CD09ACDC22A}" destId="{97EE0482-043B-4512-9D91-5F6C93039A04}" srcOrd="0" destOrd="0" presId="urn:microsoft.com/office/officeart/2005/8/layout/list1"/>
    <dgm:cxn modelId="{D3A4E461-AC82-47D6-B01C-7666B78C3C19}" type="presOf" srcId="{9324C77D-7318-4D0D-89B9-9569959D318E}" destId="{58490881-AAE2-4F8F-B264-1BCE57EF128C}" srcOrd="1" destOrd="0" presId="urn:microsoft.com/office/officeart/2005/8/layout/list1"/>
    <dgm:cxn modelId="{FFA75E1C-EAEF-4555-B05D-B1A808646484}" type="presParOf" srcId="{7C891974-C36E-4EB2-88FD-7EA8DE661F70}" destId="{8874D4C4-A6A2-46F4-AE9A-34BC3296D777}" srcOrd="0" destOrd="0" presId="urn:microsoft.com/office/officeart/2005/8/layout/list1"/>
    <dgm:cxn modelId="{00056B4D-0850-4E42-B1AC-08177BF4E552}" type="presParOf" srcId="{8874D4C4-A6A2-46F4-AE9A-34BC3296D777}" destId="{1D00164F-379F-4C90-8238-1DD7A8030A4B}" srcOrd="0" destOrd="0" presId="urn:microsoft.com/office/officeart/2005/8/layout/list1"/>
    <dgm:cxn modelId="{BE4F2830-7081-443A-8918-10E7117C9FED}" type="presParOf" srcId="{8874D4C4-A6A2-46F4-AE9A-34BC3296D777}" destId="{FB4863BB-1990-4A32-8206-0B7BEDB28C28}" srcOrd="1" destOrd="0" presId="urn:microsoft.com/office/officeart/2005/8/layout/list1"/>
    <dgm:cxn modelId="{E9830D69-A2A5-4766-A9EA-827B829AC5F3}" type="presParOf" srcId="{7C891974-C36E-4EB2-88FD-7EA8DE661F70}" destId="{D67C1C1A-1B22-4DBA-96CB-472C703C32D8}" srcOrd="1" destOrd="0" presId="urn:microsoft.com/office/officeart/2005/8/layout/list1"/>
    <dgm:cxn modelId="{0B4C940F-4C60-4616-9C8A-B974770AC989}" type="presParOf" srcId="{7C891974-C36E-4EB2-88FD-7EA8DE661F70}" destId="{FE30040F-F2C6-4D92-A57C-48B4DF003FCB}" srcOrd="2" destOrd="0" presId="urn:microsoft.com/office/officeart/2005/8/layout/list1"/>
    <dgm:cxn modelId="{47486FFB-10DD-4DEC-900D-5D8DEB7E8662}" type="presParOf" srcId="{7C891974-C36E-4EB2-88FD-7EA8DE661F70}" destId="{CBD894D5-9B71-444F-988C-334A71575382}" srcOrd="3" destOrd="0" presId="urn:microsoft.com/office/officeart/2005/8/layout/list1"/>
    <dgm:cxn modelId="{FD732167-8286-410F-926E-4338BA867FCF}" type="presParOf" srcId="{7C891974-C36E-4EB2-88FD-7EA8DE661F70}" destId="{C7990AA8-9073-4D66-AF7F-9D995171AE07}" srcOrd="4" destOrd="0" presId="urn:microsoft.com/office/officeart/2005/8/layout/list1"/>
    <dgm:cxn modelId="{7AA2ECDE-26D6-4E67-93EE-BEA5F86D536D}" type="presParOf" srcId="{C7990AA8-9073-4D66-AF7F-9D995171AE07}" destId="{97EE0482-043B-4512-9D91-5F6C93039A04}" srcOrd="0" destOrd="0" presId="urn:microsoft.com/office/officeart/2005/8/layout/list1"/>
    <dgm:cxn modelId="{0FF68843-3EAC-4561-974F-E67CAF6EC313}" type="presParOf" srcId="{C7990AA8-9073-4D66-AF7F-9D995171AE07}" destId="{B8E9AB64-28BD-4713-AB05-57AAC6684094}" srcOrd="1" destOrd="0" presId="urn:microsoft.com/office/officeart/2005/8/layout/list1"/>
    <dgm:cxn modelId="{6BE8CD24-F881-4D0C-AE49-72645DC78A07}" type="presParOf" srcId="{7C891974-C36E-4EB2-88FD-7EA8DE661F70}" destId="{1080E96E-2906-446F-81C2-875445D50FF4}" srcOrd="5" destOrd="0" presId="urn:microsoft.com/office/officeart/2005/8/layout/list1"/>
    <dgm:cxn modelId="{596D9B31-6209-40DB-B072-795CD36CAF99}" type="presParOf" srcId="{7C891974-C36E-4EB2-88FD-7EA8DE661F70}" destId="{C62D9F88-4DFD-4D7F-8B7C-FEC42B0D9DF1}" srcOrd="6" destOrd="0" presId="urn:microsoft.com/office/officeart/2005/8/layout/list1"/>
    <dgm:cxn modelId="{50226B04-C332-410B-A2AF-2DC3859F7FA9}" type="presParOf" srcId="{7C891974-C36E-4EB2-88FD-7EA8DE661F70}" destId="{53581A0D-40FF-4C4B-A4A6-59A5172F4F96}" srcOrd="7" destOrd="0" presId="urn:microsoft.com/office/officeart/2005/8/layout/list1"/>
    <dgm:cxn modelId="{B914FAD2-2495-418B-AE03-8E89BEEDB6DF}" type="presParOf" srcId="{7C891974-C36E-4EB2-88FD-7EA8DE661F70}" destId="{2A06DD31-EBBE-4804-9C65-2B57E6F46D06}" srcOrd="8" destOrd="0" presId="urn:microsoft.com/office/officeart/2005/8/layout/list1"/>
    <dgm:cxn modelId="{3F068841-FD33-4C4F-8673-15D2A5E6C9FF}" type="presParOf" srcId="{2A06DD31-EBBE-4804-9C65-2B57E6F46D06}" destId="{82FF14BB-AF3A-48D0-99D9-76FC56458B3C}" srcOrd="0" destOrd="0" presId="urn:microsoft.com/office/officeart/2005/8/layout/list1"/>
    <dgm:cxn modelId="{428AE13A-58AA-4033-85E8-9968D1CF5F5B}" type="presParOf" srcId="{2A06DD31-EBBE-4804-9C65-2B57E6F46D06}" destId="{58490881-AAE2-4F8F-B264-1BCE57EF128C}" srcOrd="1" destOrd="0" presId="urn:microsoft.com/office/officeart/2005/8/layout/list1"/>
    <dgm:cxn modelId="{477583AF-9BDC-4B74-BB31-E5C5BBAA8C10}" type="presParOf" srcId="{7C891974-C36E-4EB2-88FD-7EA8DE661F70}" destId="{D3AA8835-0549-4F9C-BD46-E7C457D544BE}" srcOrd="9" destOrd="0" presId="urn:microsoft.com/office/officeart/2005/8/layout/list1"/>
    <dgm:cxn modelId="{8B1A3C36-9A5A-4271-BE76-91E8BD038BA0}" type="presParOf" srcId="{7C891974-C36E-4EB2-88FD-7EA8DE661F70}" destId="{EAAA1FA4-5C68-45B1-802A-1F0946B0B3F9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3D117-4C5E-4903-B056-A024B4620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B4CF2-5555-4AB4-BB5F-D355E0EDB3E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Педагогическое</a:t>
          </a:r>
          <a:r>
            <a:rPr lang="ru-RU" sz="1600" baseline="0" dirty="0" smtClean="0"/>
            <a:t> наставничество </a:t>
          </a:r>
          <a:endParaRPr lang="ru-RU" sz="1600" dirty="0"/>
        </a:p>
      </dgm:t>
    </dgm:pt>
    <dgm:pt modelId="{F8DBF83E-83DF-4559-BC10-BAECDE328E24}" type="parTrans" cxnId="{86F095A1-DA6A-49A5-BE31-96BE1EC29329}">
      <dgm:prSet/>
      <dgm:spPr/>
      <dgm:t>
        <a:bodyPr/>
        <a:lstStyle/>
        <a:p>
          <a:endParaRPr lang="ru-RU"/>
        </a:p>
      </dgm:t>
    </dgm:pt>
    <dgm:pt modelId="{7872B41C-52F4-49BA-B339-770FE91A66D3}" type="sibTrans" cxnId="{86F095A1-DA6A-49A5-BE31-96BE1EC29329}">
      <dgm:prSet/>
      <dgm:spPr/>
      <dgm:t>
        <a:bodyPr/>
        <a:lstStyle/>
        <a:p>
          <a:endParaRPr lang="ru-RU"/>
        </a:p>
      </dgm:t>
    </dgm:pt>
    <dgm:pt modelId="{C0E5F17A-FF6C-48AB-BDFB-7CD09ACDC22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Педагогический мониторинг </a:t>
          </a:r>
          <a:endParaRPr lang="ru-RU" sz="1600" dirty="0"/>
        </a:p>
      </dgm:t>
    </dgm:pt>
    <dgm:pt modelId="{99F918C9-5CBE-4B2B-816E-C9776E14D953}" type="parTrans" cxnId="{B3548BED-3B01-4F9B-85A2-20EF6B15B92E}">
      <dgm:prSet/>
      <dgm:spPr/>
      <dgm:t>
        <a:bodyPr/>
        <a:lstStyle/>
        <a:p>
          <a:endParaRPr lang="ru-RU"/>
        </a:p>
      </dgm:t>
    </dgm:pt>
    <dgm:pt modelId="{3F65CFC3-6D2D-4762-8F20-893076FD7CC1}" type="sibTrans" cxnId="{B3548BED-3B01-4F9B-85A2-20EF6B15B92E}">
      <dgm:prSet/>
      <dgm:spPr/>
      <dgm:t>
        <a:bodyPr/>
        <a:lstStyle/>
        <a:p>
          <a:endParaRPr lang="ru-RU"/>
        </a:p>
      </dgm:t>
    </dgm:pt>
    <dgm:pt modelId="{9324C77D-7318-4D0D-89B9-9569959D318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Дека да педагогического мастерства </a:t>
          </a:r>
          <a:endParaRPr lang="ru-RU" sz="1600" dirty="0"/>
        </a:p>
      </dgm:t>
    </dgm:pt>
    <dgm:pt modelId="{DC66802E-425F-4676-B068-B85A9209E48F}" type="parTrans" cxnId="{8C59B7D3-1327-43A1-B514-5826A547ABE8}">
      <dgm:prSet/>
      <dgm:spPr/>
      <dgm:t>
        <a:bodyPr/>
        <a:lstStyle/>
        <a:p>
          <a:endParaRPr lang="ru-RU"/>
        </a:p>
      </dgm:t>
    </dgm:pt>
    <dgm:pt modelId="{D67DCA43-F3C1-4967-AE52-FB8D09219DDA}" type="sibTrans" cxnId="{8C59B7D3-1327-43A1-B514-5826A547ABE8}">
      <dgm:prSet/>
      <dgm:spPr/>
      <dgm:t>
        <a:bodyPr/>
        <a:lstStyle/>
        <a:p>
          <a:endParaRPr lang="ru-RU"/>
        </a:p>
      </dgm:t>
    </dgm:pt>
    <dgm:pt modelId="{7C891974-C36E-4EB2-88FD-7EA8DE661F70}" type="pres">
      <dgm:prSet presAssocID="{2E53D117-4C5E-4903-B056-A024B46203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4D4C4-A6A2-46F4-AE9A-34BC3296D777}" type="pres">
      <dgm:prSet presAssocID="{706B4CF2-5555-4AB4-BB5F-D355E0EDB3E8}" presName="parentLin" presStyleCnt="0"/>
      <dgm:spPr/>
    </dgm:pt>
    <dgm:pt modelId="{1D00164F-379F-4C90-8238-1DD7A8030A4B}" type="pres">
      <dgm:prSet presAssocID="{706B4CF2-5555-4AB4-BB5F-D355E0EDB3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4863BB-1990-4A32-8206-0B7BEDB28C28}" type="pres">
      <dgm:prSet presAssocID="{706B4CF2-5555-4AB4-BB5F-D355E0EDB3E8}" presName="parentText" presStyleLbl="node1" presStyleIdx="0" presStyleCnt="3" custScaleY="46041" custLinFactX="19481" custLinFactNeighborX="100000" custLinFactNeighborY="-52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C1C1A-1B22-4DBA-96CB-472C703C32D8}" type="pres">
      <dgm:prSet presAssocID="{706B4CF2-5555-4AB4-BB5F-D355E0EDB3E8}" presName="negativeSpace" presStyleCnt="0"/>
      <dgm:spPr/>
    </dgm:pt>
    <dgm:pt modelId="{FE30040F-F2C6-4D92-A57C-48B4DF003FCB}" type="pres">
      <dgm:prSet presAssocID="{706B4CF2-5555-4AB4-BB5F-D355E0EDB3E8}" presName="childText" presStyleLbl="conFgAcc1" presStyleIdx="0" presStyleCnt="3" custScaleY="46176" custLinFactNeighborX="-2061" custLinFactNeighborY="-1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894D5-9B71-444F-988C-334A71575382}" type="pres">
      <dgm:prSet presAssocID="{7872B41C-52F4-49BA-B339-770FE91A66D3}" presName="spaceBetweenRectangles" presStyleCnt="0"/>
      <dgm:spPr/>
    </dgm:pt>
    <dgm:pt modelId="{C7990AA8-9073-4D66-AF7F-9D995171AE07}" type="pres">
      <dgm:prSet presAssocID="{C0E5F17A-FF6C-48AB-BDFB-7CD09ACDC22A}" presName="parentLin" presStyleCnt="0"/>
      <dgm:spPr/>
    </dgm:pt>
    <dgm:pt modelId="{97EE0482-043B-4512-9D91-5F6C93039A04}" type="pres">
      <dgm:prSet presAssocID="{C0E5F17A-FF6C-48AB-BDFB-7CD09ACDC2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E9AB64-28BD-4713-AB05-57AAC6684094}" type="pres">
      <dgm:prSet presAssocID="{C0E5F17A-FF6C-48AB-BDFB-7CD09ACDC22A}" presName="parentText" presStyleLbl="node1" presStyleIdx="1" presStyleCnt="3" custScaleY="43880" custLinFactX="19481" custLinFactNeighborX="100000" custLinFactNeighborY="-23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0E96E-2906-446F-81C2-875445D50FF4}" type="pres">
      <dgm:prSet presAssocID="{C0E5F17A-FF6C-48AB-BDFB-7CD09ACDC22A}" presName="negativeSpace" presStyleCnt="0"/>
      <dgm:spPr/>
    </dgm:pt>
    <dgm:pt modelId="{C62D9F88-4DFD-4D7F-8B7C-FEC42B0D9DF1}" type="pres">
      <dgm:prSet presAssocID="{C0E5F17A-FF6C-48AB-BDFB-7CD09ACDC22A}" presName="childText" presStyleLbl="conFgAcc1" presStyleIdx="1" presStyleCnt="3" custScaleY="54182" custLinFactNeighborY="-14287">
        <dgm:presLayoutVars>
          <dgm:bulletEnabled val="1"/>
        </dgm:presLayoutVars>
      </dgm:prSet>
      <dgm:spPr/>
    </dgm:pt>
    <dgm:pt modelId="{53581A0D-40FF-4C4B-A4A6-59A5172F4F96}" type="pres">
      <dgm:prSet presAssocID="{3F65CFC3-6D2D-4762-8F20-893076FD7CC1}" presName="spaceBetweenRectangles" presStyleCnt="0"/>
      <dgm:spPr/>
    </dgm:pt>
    <dgm:pt modelId="{2A06DD31-EBBE-4804-9C65-2B57E6F46D06}" type="pres">
      <dgm:prSet presAssocID="{9324C77D-7318-4D0D-89B9-9569959D318E}" presName="parentLin" presStyleCnt="0"/>
      <dgm:spPr/>
    </dgm:pt>
    <dgm:pt modelId="{82FF14BB-AF3A-48D0-99D9-76FC56458B3C}" type="pres">
      <dgm:prSet presAssocID="{9324C77D-7318-4D0D-89B9-9569959D318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490881-AAE2-4F8F-B264-1BCE57EF128C}" type="pres">
      <dgm:prSet presAssocID="{9324C77D-7318-4D0D-89B9-9569959D318E}" presName="parentText" presStyleLbl="node1" presStyleIdx="2" presStyleCnt="3" custScaleY="40894" custLinFactX="19481" custLinFactNeighborX="100000" custLinFactNeighborY="-4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8835-0549-4F9C-BD46-E7C457D544BE}" type="pres">
      <dgm:prSet presAssocID="{9324C77D-7318-4D0D-89B9-9569959D318E}" presName="negativeSpace" presStyleCnt="0"/>
      <dgm:spPr/>
    </dgm:pt>
    <dgm:pt modelId="{EAAA1FA4-5C68-45B1-802A-1F0946B0B3F9}" type="pres">
      <dgm:prSet presAssocID="{9324C77D-7318-4D0D-89B9-9569959D318E}" presName="childText" presStyleLbl="conFgAcc1" presStyleIdx="2" presStyleCnt="3" custScaleY="5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143CC-DF53-47AA-91AB-E0DB469E33DD}" type="presOf" srcId="{706B4CF2-5555-4AB4-BB5F-D355E0EDB3E8}" destId="{FB4863BB-1990-4A32-8206-0B7BEDB28C28}" srcOrd="1" destOrd="0" presId="urn:microsoft.com/office/officeart/2005/8/layout/list1"/>
    <dgm:cxn modelId="{8C59B7D3-1327-43A1-B514-5826A547ABE8}" srcId="{2E53D117-4C5E-4903-B056-A024B4620365}" destId="{9324C77D-7318-4D0D-89B9-9569959D318E}" srcOrd="2" destOrd="0" parTransId="{DC66802E-425F-4676-B068-B85A9209E48F}" sibTransId="{D67DCA43-F3C1-4967-AE52-FB8D09219DDA}"/>
    <dgm:cxn modelId="{421927E5-A1F4-4077-9596-456ED502511B}" type="presOf" srcId="{C0E5F17A-FF6C-48AB-BDFB-7CD09ACDC22A}" destId="{B8E9AB64-28BD-4713-AB05-57AAC6684094}" srcOrd="1" destOrd="0" presId="urn:microsoft.com/office/officeart/2005/8/layout/list1"/>
    <dgm:cxn modelId="{0565ECE9-724D-4D45-976D-ABAE3F55FA7B}" type="presOf" srcId="{9324C77D-7318-4D0D-89B9-9569959D318E}" destId="{58490881-AAE2-4F8F-B264-1BCE57EF128C}" srcOrd="1" destOrd="0" presId="urn:microsoft.com/office/officeart/2005/8/layout/list1"/>
    <dgm:cxn modelId="{218D2709-DED7-4275-9796-C4A62C30F6D8}" type="presOf" srcId="{9324C77D-7318-4D0D-89B9-9569959D318E}" destId="{82FF14BB-AF3A-48D0-99D9-76FC56458B3C}" srcOrd="0" destOrd="0" presId="urn:microsoft.com/office/officeart/2005/8/layout/list1"/>
    <dgm:cxn modelId="{B3548BED-3B01-4F9B-85A2-20EF6B15B92E}" srcId="{2E53D117-4C5E-4903-B056-A024B4620365}" destId="{C0E5F17A-FF6C-48AB-BDFB-7CD09ACDC22A}" srcOrd="1" destOrd="0" parTransId="{99F918C9-5CBE-4B2B-816E-C9776E14D953}" sibTransId="{3F65CFC3-6D2D-4762-8F20-893076FD7CC1}"/>
    <dgm:cxn modelId="{3B7108E5-4204-41ED-94F0-D17CB6913E72}" type="presOf" srcId="{2E53D117-4C5E-4903-B056-A024B4620365}" destId="{7C891974-C36E-4EB2-88FD-7EA8DE661F70}" srcOrd="0" destOrd="0" presId="urn:microsoft.com/office/officeart/2005/8/layout/list1"/>
    <dgm:cxn modelId="{59E780B8-9022-4BE8-8DF1-13E23C4931BE}" type="presOf" srcId="{C0E5F17A-FF6C-48AB-BDFB-7CD09ACDC22A}" destId="{97EE0482-043B-4512-9D91-5F6C93039A04}" srcOrd="0" destOrd="0" presId="urn:microsoft.com/office/officeart/2005/8/layout/list1"/>
    <dgm:cxn modelId="{86F095A1-DA6A-49A5-BE31-96BE1EC29329}" srcId="{2E53D117-4C5E-4903-B056-A024B4620365}" destId="{706B4CF2-5555-4AB4-BB5F-D355E0EDB3E8}" srcOrd="0" destOrd="0" parTransId="{F8DBF83E-83DF-4559-BC10-BAECDE328E24}" sibTransId="{7872B41C-52F4-49BA-B339-770FE91A66D3}"/>
    <dgm:cxn modelId="{92957D88-D941-4CAB-A084-98B41F8760E0}" type="presOf" srcId="{706B4CF2-5555-4AB4-BB5F-D355E0EDB3E8}" destId="{1D00164F-379F-4C90-8238-1DD7A8030A4B}" srcOrd="0" destOrd="0" presId="urn:microsoft.com/office/officeart/2005/8/layout/list1"/>
    <dgm:cxn modelId="{FAC85CE1-DF90-4904-AF2D-0C7840357C62}" type="presParOf" srcId="{7C891974-C36E-4EB2-88FD-7EA8DE661F70}" destId="{8874D4C4-A6A2-46F4-AE9A-34BC3296D777}" srcOrd="0" destOrd="0" presId="urn:microsoft.com/office/officeart/2005/8/layout/list1"/>
    <dgm:cxn modelId="{4B304C9A-B601-4764-A55E-A89D0EDC6580}" type="presParOf" srcId="{8874D4C4-A6A2-46F4-AE9A-34BC3296D777}" destId="{1D00164F-379F-4C90-8238-1DD7A8030A4B}" srcOrd="0" destOrd="0" presId="urn:microsoft.com/office/officeart/2005/8/layout/list1"/>
    <dgm:cxn modelId="{FB3B4F77-B394-44EF-8DA5-C557A06CBD7A}" type="presParOf" srcId="{8874D4C4-A6A2-46F4-AE9A-34BC3296D777}" destId="{FB4863BB-1990-4A32-8206-0B7BEDB28C28}" srcOrd="1" destOrd="0" presId="urn:microsoft.com/office/officeart/2005/8/layout/list1"/>
    <dgm:cxn modelId="{1F0E76A5-C84A-436D-8D15-AA7769F43FDA}" type="presParOf" srcId="{7C891974-C36E-4EB2-88FD-7EA8DE661F70}" destId="{D67C1C1A-1B22-4DBA-96CB-472C703C32D8}" srcOrd="1" destOrd="0" presId="urn:microsoft.com/office/officeart/2005/8/layout/list1"/>
    <dgm:cxn modelId="{C1E4476D-5042-4D05-91A4-F1349941BC27}" type="presParOf" srcId="{7C891974-C36E-4EB2-88FD-7EA8DE661F70}" destId="{FE30040F-F2C6-4D92-A57C-48B4DF003FCB}" srcOrd="2" destOrd="0" presId="urn:microsoft.com/office/officeart/2005/8/layout/list1"/>
    <dgm:cxn modelId="{8577DAA3-BE9B-483A-994D-6128FFA71654}" type="presParOf" srcId="{7C891974-C36E-4EB2-88FD-7EA8DE661F70}" destId="{CBD894D5-9B71-444F-988C-334A71575382}" srcOrd="3" destOrd="0" presId="urn:microsoft.com/office/officeart/2005/8/layout/list1"/>
    <dgm:cxn modelId="{5CD6A300-EF32-4084-8621-1AA3885D8C68}" type="presParOf" srcId="{7C891974-C36E-4EB2-88FD-7EA8DE661F70}" destId="{C7990AA8-9073-4D66-AF7F-9D995171AE07}" srcOrd="4" destOrd="0" presId="urn:microsoft.com/office/officeart/2005/8/layout/list1"/>
    <dgm:cxn modelId="{96F316E6-57A2-4BCD-94D7-4B8562F4EF06}" type="presParOf" srcId="{C7990AA8-9073-4D66-AF7F-9D995171AE07}" destId="{97EE0482-043B-4512-9D91-5F6C93039A04}" srcOrd="0" destOrd="0" presId="urn:microsoft.com/office/officeart/2005/8/layout/list1"/>
    <dgm:cxn modelId="{8F562A0B-9E01-4ACF-BA25-63924ECF55C7}" type="presParOf" srcId="{C7990AA8-9073-4D66-AF7F-9D995171AE07}" destId="{B8E9AB64-28BD-4713-AB05-57AAC6684094}" srcOrd="1" destOrd="0" presId="urn:microsoft.com/office/officeart/2005/8/layout/list1"/>
    <dgm:cxn modelId="{3ACBCACE-0164-4723-9F09-ED154394E6D4}" type="presParOf" srcId="{7C891974-C36E-4EB2-88FD-7EA8DE661F70}" destId="{1080E96E-2906-446F-81C2-875445D50FF4}" srcOrd="5" destOrd="0" presId="urn:microsoft.com/office/officeart/2005/8/layout/list1"/>
    <dgm:cxn modelId="{C2C917DB-5C25-4146-96A3-925F95FBD6D1}" type="presParOf" srcId="{7C891974-C36E-4EB2-88FD-7EA8DE661F70}" destId="{C62D9F88-4DFD-4D7F-8B7C-FEC42B0D9DF1}" srcOrd="6" destOrd="0" presId="urn:microsoft.com/office/officeart/2005/8/layout/list1"/>
    <dgm:cxn modelId="{4F4E93F9-6429-49EB-BD82-13008CD2C53F}" type="presParOf" srcId="{7C891974-C36E-4EB2-88FD-7EA8DE661F70}" destId="{53581A0D-40FF-4C4B-A4A6-59A5172F4F96}" srcOrd="7" destOrd="0" presId="urn:microsoft.com/office/officeart/2005/8/layout/list1"/>
    <dgm:cxn modelId="{D928F60B-9523-4EC0-B8AA-DDF9A1163460}" type="presParOf" srcId="{7C891974-C36E-4EB2-88FD-7EA8DE661F70}" destId="{2A06DD31-EBBE-4804-9C65-2B57E6F46D06}" srcOrd="8" destOrd="0" presId="urn:microsoft.com/office/officeart/2005/8/layout/list1"/>
    <dgm:cxn modelId="{2D64B3BC-648E-4809-9459-38EDC0B5EAFB}" type="presParOf" srcId="{2A06DD31-EBBE-4804-9C65-2B57E6F46D06}" destId="{82FF14BB-AF3A-48D0-99D9-76FC56458B3C}" srcOrd="0" destOrd="0" presId="urn:microsoft.com/office/officeart/2005/8/layout/list1"/>
    <dgm:cxn modelId="{6E3ECDA2-5C67-427C-99E9-AE2565F0D3AE}" type="presParOf" srcId="{2A06DD31-EBBE-4804-9C65-2B57E6F46D06}" destId="{58490881-AAE2-4F8F-B264-1BCE57EF128C}" srcOrd="1" destOrd="0" presId="urn:microsoft.com/office/officeart/2005/8/layout/list1"/>
    <dgm:cxn modelId="{702D8932-B860-4171-AEAB-F77238C13538}" type="presParOf" srcId="{7C891974-C36E-4EB2-88FD-7EA8DE661F70}" destId="{D3AA8835-0549-4F9C-BD46-E7C457D544BE}" srcOrd="9" destOrd="0" presId="urn:microsoft.com/office/officeart/2005/8/layout/list1"/>
    <dgm:cxn modelId="{DAB8C73D-DCDF-4EE8-A352-5B06D3DEDDD7}" type="presParOf" srcId="{7C891974-C36E-4EB2-88FD-7EA8DE661F70}" destId="{EAAA1FA4-5C68-45B1-802A-1F0946B0B3F9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A19C6-4156-48A8-B86A-5E8A6A713609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6C890-1D55-4501-B64D-A7F0F2F8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C890-1D55-4501-B64D-A7F0F2F809B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-solnyshko-oktyabrskoe-r86.gosweb.gosuslugi.ru/netcat/full.php?catalogue=1&amp;sub=55&amp;cc=250&amp;message=16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hyperlink" Target="https://ds-solnyshko-oktyabrskoe-r86.gosweb.gosuslugi.ru/nash-detskiy-sad/informatsiya-dlya-roditeley/pedagogicheskoe-prosveschenie-roditele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-solnyshko-oktyabrskoe-r86.gosweb.gosuslugi.ru/netcat/full.php?catalogue=1&amp;sub=55&amp;cc=188&amp;message=186" TargetMode="External"/><Relationship Id="rId2" Type="http://schemas.openxmlformats.org/officeDocument/2006/relationships/hyperlink" Target="https://ds-solnyshko-oktyabrskoe-r86.gosweb.gosuslugi.ru/nash-detskiy-sad/metodicheskaya-sluzhba/prikaz-ob-organizatsii-metodicheskoy-sluzhby-mbdou-na-20232024-god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s-solnyshko-oktyabrskoe-r86.gosweb.gosuslugi.ru/netcat/index.php?catalogue=1&amp;sub=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693987"/>
            <a:ext cx="8129590" cy="187802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МЕТОДИЧЕСКАЯ СЛУЖБА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Муниципального бюджетного дошкольного образовательного учреждения «Детский сад общеразвивающего вида «Солнышко»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материалы к муниципальному конкурсу «Лучшее методическое объединение -2024»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572428" cy="70960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Муниципальное бюджетное  дошкольное образовательное учреждение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«Детский сад общеразвивающего вида «Солнышко»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пгт</a:t>
            </a:r>
            <a:r>
              <a:rPr lang="ru-RU" sz="1400" dirty="0" smtClean="0">
                <a:solidFill>
                  <a:schemeClr val="tx1"/>
                </a:solidFill>
              </a:rPr>
              <a:t>. Октябрьское, Октябрьского района Ханты – Мансийского автономного округа – </a:t>
            </a:r>
            <a:r>
              <a:rPr lang="ru-RU" sz="1400" dirty="0" err="1" smtClean="0">
                <a:solidFill>
                  <a:schemeClr val="tx1"/>
                </a:solidFill>
              </a:rPr>
              <a:t>Югры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-1578" t="35461" b="710"/>
          <a:stretch>
            <a:fillRect/>
          </a:stretch>
        </p:blipFill>
        <p:spPr bwMode="auto">
          <a:xfrm>
            <a:off x="1000100" y="4857760"/>
            <a:ext cx="8143900" cy="2000240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4153599" cy="1000108"/>
          </a:xfrm>
          <a:prstGeom prst="rect">
            <a:avLst/>
          </a:prstGeom>
          <a:noFill/>
        </p:spPr>
      </p:pic>
      <p:pic>
        <p:nvPicPr>
          <p:cNvPr id="6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1152500" y="4857760"/>
            <a:ext cx="799150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6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pic>
        <p:nvPicPr>
          <p:cNvPr id="8" name="Содержимое 3" descr="3_Model_nastavnichestva_page-0004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614059"/>
            <a:ext cx="8442601" cy="5629881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6072206"/>
            <a:ext cx="8401079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Положение о наставничестве МБДОУ «ДСОВ «Солнышко»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https://ds-solnyshko-oktyabrskoe-r86.gosweb.gosuslugi.ru/netcat/full.php?catalogue=1&amp;sub=55&amp;cc=250&amp;message=165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214290"/>
            <a:ext cx="8401079" cy="56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 наставничества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8715436" cy="376873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pic>
        <p:nvPicPr>
          <p:cNvPr id="7" name="Picture 7" descr="C:\Users\David\Desktop\МО\фотогалерея\IMG_4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4072960" cy="27146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C:\Users\David\Desktop\МО\фотогалерея\IMG_4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4071967" cy="27146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C:\Users\David\Desktop\МО\фото\IMG_6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4071967" cy="27146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0" descr="C:\Users\David\Desktop\МО\фото\IMG_80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86190"/>
            <a:ext cx="4080672" cy="27204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3429000"/>
            <a:ext cx="4214842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Открытый показ непосредственной образовательной деятельности  в средней группе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6215082"/>
            <a:ext cx="4214842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Круглый стол с наставниками «Методическая составляющая деятельности воспитателя»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3429000"/>
            <a:ext cx="4214842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Декада педагогического мастерства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6215082"/>
            <a:ext cx="4214842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00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300" dirty="0" smtClean="0">
                <a:solidFill>
                  <a:schemeClr val="tx1"/>
                </a:solidFill>
              </a:rPr>
              <a:t>Консультация для молодых педагогов  «Использование </a:t>
            </a:r>
            <a:r>
              <a:rPr lang="ru-RU" sz="1300" dirty="0" err="1" smtClean="0">
                <a:solidFill>
                  <a:schemeClr val="tx1"/>
                </a:solidFill>
              </a:rPr>
              <a:t>мнемотаблиц</a:t>
            </a:r>
            <a:r>
              <a:rPr lang="ru-RU" sz="1300" dirty="0" smtClean="0">
                <a:solidFill>
                  <a:schemeClr val="tx1"/>
                </a:solidFill>
              </a:rPr>
              <a:t> в развитии речи детей»</a:t>
            </a:r>
          </a:p>
          <a:p>
            <a:pPr lvl="0" algn="ctr"/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7147" y="142852"/>
            <a:ext cx="8686831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Педагогическое сопровождение педагога в процессе профессиональной деятельности в  «МБДОУ «ДСОВ «Солнышко» (наставничество)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1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Обобщение и распространение педагогического опыта 2023/2024 учебном году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500041"/>
          <a:ext cx="8858313" cy="60722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9165"/>
                <a:gridCol w="1379574"/>
                <a:gridCol w="1379574"/>
              </a:tblGrid>
              <a:tr h="3027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Тема</a:t>
                      </a:r>
                      <a:r>
                        <a:rPr lang="ru-RU" sz="1200" baseline="0" dirty="0" smtClean="0"/>
                        <a:t>тика опыта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Ф.И.О. педагога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/>
                        <a:t>«Развитие способностей и одарённости у детей дошкольного возраста – достижение будущего успешного  профессионального самоопределения ребёнка»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Давыдова Е.В.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«Технологии одарённости Методы, приемы и технологии работы с одаренными детьми  в МБДОУ «ДСОВ «Солнышко»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Мальгина О.А.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«STEAM» – технологии в дошкольном образовании как средство развития способностей у детей»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Постникова А.С.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«Развитие интеллектуальных способностей детей средствами развивающих игр и </a:t>
                      </a:r>
                      <a:r>
                        <a:rPr lang="ru-RU" sz="1200" dirty="0" err="1" smtClean="0"/>
                        <a:t>пикто</a:t>
                      </a:r>
                      <a:r>
                        <a:rPr lang="ru-RU" sz="1200" dirty="0" smtClean="0"/>
                        <a:t> – технологий»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Гаевская Е.А.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«Развитие детей младшего дошкольного возраста средствами театрализованной деятельности»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Насаева Е.А.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469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«Развитие </a:t>
                      </a:r>
                      <a:r>
                        <a:rPr lang="ru-RU" sz="1200" dirty="0"/>
                        <a:t>умственных способностей детей и взрослых средствами </a:t>
                      </a:r>
                      <a:r>
                        <a:rPr lang="ru-RU" sz="1200" dirty="0" err="1"/>
                        <a:t>кинезиологических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упражнений»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Костылева Е.С.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«Театрализованная </a:t>
                      </a:r>
                      <a:r>
                        <a:rPr lang="ru-RU" sz="1200" dirty="0"/>
                        <a:t>деятельность как средство развития творческих способностей </a:t>
                      </a:r>
                      <a:r>
                        <a:rPr lang="ru-RU" sz="1200" dirty="0" smtClean="0"/>
                        <a:t>детей»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Насаева Е.А.</a:t>
                      </a:r>
                    </a:p>
                    <a:p>
                      <a:r>
                        <a:rPr lang="ru-RU" sz="1200" dirty="0" smtClean="0"/>
                        <a:t>Комисарова Е.А.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305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«Психологический </a:t>
                      </a:r>
                      <a:r>
                        <a:rPr lang="ru-RU" sz="1200" dirty="0"/>
                        <a:t>комфорт как условие развития способного </a:t>
                      </a:r>
                      <a:r>
                        <a:rPr lang="ru-RU" sz="1200" dirty="0" smtClean="0"/>
                        <a:t>ребёнка»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Магомедова Д.Н.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305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«Творческий родитель – творческий ребёнок»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Смагина А.А.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«Приобщение детей дошкольного возраста к истокам национальной русской народной культуры 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через театрализованную деятельность»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Постникова А.С.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Межмуниципальный </a:t>
                      </a:r>
                      <a:endParaRPr lang="ru-RU" sz="1200" dirty="0"/>
                    </a:p>
                  </a:txBody>
                  <a:tcPr/>
                </a:tc>
              </a:tr>
              <a:tr h="3059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«Роль дидактических игр в младшем дошкольном возрасте» «Дары </a:t>
                      </a:r>
                      <a:r>
                        <a:rPr lang="ru-RU" sz="1200" dirty="0" err="1" smtClean="0"/>
                        <a:t>Фрёбеля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Китова</a:t>
                      </a:r>
                      <a:r>
                        <a:rPr lang="ru-RU" sz="1200" baseline="0" dirty="0" smtClean="0"/>
                        <a:t> С.В.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3027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«ТРИЗ – технологии»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Гаевская</a:t>
                      </a:r>
                      <a:r>
                        <a:rPr lang="ru-RU" sz="1200" baseline="0" dirty="0" smtClean="0"/>
                        <a:t> Е.А.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5099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«Использование технологии проектной деятельности</a:t>
                      </a:r>
                      <a:r>
                        <a:rPr lang="ru-RU" sz="1200" baseline="0" dirty="0" smtClean="0"/>
                        <a:t> в развитии детей дошкольного возраста»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Райляна</a:t>
                      </a:r>
                      <a:r>
                        <a:rPr lang="ru-RU" sz="1200" dirty="0" smtClean="0"/>
                        <a:t> А.С.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pic>
        <p:nvPicPr>
          <p:cNvPr id="6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6500834"/>
            <a:ext cx="8286776" cy="35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1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Обобщение и распространение педагогического опыта 2023/2024 учебном году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54655"/>
          <a:ext cx="8858314" cy="58078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72164"/>
                <a:gridCol w="1357322"/>
                <a:gridCol w="1928828"/>
              </a:tblGrid>
              <a:tr h="2681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Тема</a:t>
                      </a:r>
                      <a:r>
                        <a:rPr lang="ru-RU" sz="1200" baseline="0" dirty="0" smtClean="0"/>
                        <a:t>тика опыта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Ф.И.О. педагога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</a:t>
                      </a:r>
                      <a:endParaRPr lang="ru-RU" sz="1200" dirty="0"/>
                    </a:p>
                  </a:txBody>
                  <a:tcPr/>
                </a:tc>
              </a:tr>
              <a:tr h="256885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/>
                        <a:t>«Подготовка</a:t>
                      </a:r>
                      <a:r>
                        <a:rPr lang="ru-RU" sz="1200" kern="1200" baseline="0" dirty="0" smtClean="0"/>
                        <a:t> детей к защите проекта</a:t>
                      </a:r>
                      <a:r>
                        <a:rPr lang="ru-RU" sz="1200" kern="1200" dirty="0" smtClean="0"/>
                        <a:t>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Гаевская</a:t>
                      </a:r>
                      <a:r>
                        <a:rPr lang="ru-RU" sz="1200" baseline="0" dirty="0" smtClean="0"/>
                        <a:t> Е.А.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273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Геймификация</a:t>
                      </a:r>
                      <a:r>
                        <a:rPr lang="ru-RU" sz="1200" baseline="0" dirty="0" smtClean="0"/>
                        <a:t> учебного процесса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Гаевская</a:t>
                      </a:r>
                      <a:r>
                        <a:rPr lang="ru-RU" sz="1200" baseline="0" dirty="0" smtClean="0"/>
                        <a:t> Е.А.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356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«Экологическое</a:t>
                      </a:r>
                      <a:r>
                        <a:rPr lang="ru-RU" sz="1200" baseline="0" dirty="0" smtClean="0"/>
                        <a:t> воспитание детей старшего  дошкольного возраста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Райлян</a:t>
                      </a:r>
                      <a:r>
                        <a:rPr lang="ru-RU" sz="1200" baseline="0" dirty="0" smtClean="0"/>
                        <a:t> А.С.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164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«Развитие коммуникативных способностей у детей старшего дошкольного возраста»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Валеева</a:t>
                      </a:r>
                      <a:r>
                        <a:rPr lang="ru-RU" sz="1200" baseline="0" dirty="0" smtClean="0"/>
                        <a:t> А.Е.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202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«Сюжетно – ролевые игры детей дошкольного</a:t>
                      </a:r>
                      <a:r>
                        <a:rPr lang="ru-RU" sz="1200" baseline="0" dirty="0" smtClean="0"/>
                        <a:t> возраста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Исламова</a:t>
                      </a:r>
                      <a:r>
                        <a:rPr lang="ru-RU" sz="1200" dirty="0" smtClean="0"/>
                        <a:t> А.И.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446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«Развитие</a:t>
                      </a:r>
                      <a:r>
                        <a:rPr lang="ru-RU" sz="12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мелкой моторики детей младшего дошкольного возраста, игровыми  средствами массажа пальцев»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Никифорова</a:t>
                      </a:r>
                      <a:r>
                        <a:rPr lang="ru-RU" sz="1200" baseline="0" dirty="0" smtClean="0"/>
                        <a:t> О.И.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462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«Эффективное планирование по экспериментированию с детьми старшего дошкольного возраста»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Михальченко</a:t>
                      </a:r>
                      <a:r>
                        <a:rPr lang="ru-RU" sz="1200" baseline="0" dirty="0" smtClean="0"/>
                        <a:t> А.Г.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277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  <a:ea typeface="Times New Roman"/>
                          <a:cs typeface="Times New Roman"/>
                        </a:rPr>
                        <a:t>«Фольклор</a:t>
                      </a:r>
                      <a:r>
                        <a:rPr lang="ru-RU" sz="11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как средство развития речи детей младшего дошкольного возраста»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Насаева</a:t>
                      </a:r>
                      <a:r>
                        <a:rPr lang="ru-RU" sz="1200" baseline="0" dirty="0" smtClean="0"/>
                        <a:t> Е.А.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277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Пластитлтнография</a:t>
                      </a:r>
                      <a:r>
                        <a:rPr lang="ru-RU" sz="1200" baseline="0" dirty="0" smtClean="0"/>
                        <a:t> как средство развития мелкой </a:t>
                      </a:r>
                      <a:r>
                        <a:rPr lang="ru-RU" sz="1200" baseline="0" dirty="0" err="1" smtClean="0"/>
                        <a:t>мотории</a:t>
                      </a:r>
                      <a:r>
                        <a:rPr lang="ru-RU" sz="1200" baseline="0" dirty="0" smtClean="0"/>
                        <a:t> рук детей младшего дошкольного возраста»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Гильц</a:t>
                      </a:r>
                      <a:r>
                        <a:rPr lang="ru-RU" sz="1200" dirty="0" smtClean="0"/>
                        <a:t>  Д.Д.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227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«Разработка</a:t>
                      </a:r>
                      <a:r>
                        <a:rPr lang="ru-RU" sz="1200" baseline="0" dirty="0" smtClean="0"/>
                        <a:t> ИОМ для детей ОВЗ»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Собянина</a:t>
                      </a:r>
                      <a:r>
                        <a:rPr lang="ru-RU" sz="1200" baseline="0" dirty="0" smtClean="0"/>
                        <a:t> Д.М.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4620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Лего</a:t>
                      </a:r>
                      <a:r>
                        <a:rPr lang="ru-RU" sz="1200" baseline="0" dirty="0" smtClean="0"/>
                        <a:t> - </a:t>
                      </a:r>
                      <a:r>
                        <a:rPr lang="ru-RU" sz="1200" dirty="0" smtClean="0"/>
                        <a:t>конструирование в </a:t>
                      </a:r>
                      <a:r>
                        <a:rPr lang="ru-RU" sz="1200" baseline="0" dirty="0" smtClean="0"/>
                        <a:t> дошкольном возрасте, как развитие инженерных способностей детей»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Гатиатулина</a:t>
                      </a:r>
                      <a:r>
                        <a:rPr lang="ru-RU" sz="1200" dirty="0" smtClean="0"/>
                        <a:t> В.В.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1931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«Игры </a:t>
                      </a:r>
                      <a:r>
                        <a:rPr lang="ru-RU" sz="1200" dirty="0" err="1" smtClean="0"/>
                        <a:t>Воскобовича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Полищук Т.И.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Учрежденческий </a:t>
                      </a:r>
                      <a:endParaRPr lang="ru-RU" sz="1200" dirty="0"/>
                    </a:p>
                  </a:txBody>
                  <a:tcPr/>
                </a:tc>
              </a:tr>
              <a:tr h="1931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«Интегрированное занятие «Путешествие</a:t>
                      </a:r>
                      <a:r>
                        <a:rPr lang="ru-RU" sz="1200" baseline="0" dirty="0" smtClean="0"/>
                        <a:t> по русским народным сказкам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Гатиатулина</a:t>
                      </a:r>
                      <a:r>
                        <a:rPr lang="ru-RU" sz="1200" dirty="0" smtClean="0"/>
                        <a:t> В.В.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Портал «Завуч»</a:t>
                      </a:r>
                      <a:endParaRPr lang="ru-RU" sz="1200" dirty="0"/>
                    </a:p>
                  </a:txBody>
                  <a:tcPr/>
                </a:tc>
              </a:tr>
              <a:tr h="2298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«Проект «Целебное лукошко»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Рожина Т.В.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Портал «Образовательные материалы»</a:t>
                      </a:r>
                      <a:endParaRPr lang="ru-RU" sz="1200" dirty="0"/>
                    </a:p>
                  </a:txBody>
                  <a:tcPr/>
                </a:tc>
              </a:tr>
              <a:tr h="1931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«Проект «Огород на подоконнике»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Насаева Е.А.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Портал «Солнечный свет»</a:t>
                      </a:r>
                      <a:endParaRPr lang="ru-RU" sz="1200" dirty="0"/>
                    </a:p>
                  </a:txBody>
                  <a:tcPr/>
                </a:tc>
              </a:tr>
              <a:tr h="1931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«Проект ГТО</a:t>
                      </a:r>
                      <a:r>
                        <a:rPr lang="ru-RU" sz="1200" baseline="0" dirty="0" smtClean="0"/>
                        <a:t> в детский сад. На встречу здоровью»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Костылева</a:t>
                      </a:r>
                      <a:r>
                        <a:rPr lang="ru-RU" sz="1200" baseline="0" dirty="0" smtClean="0"/>
                        <a:t> Е.С.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Портал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smtClean="0"/>
                        <a:t>«МААМ»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142908" y="0"/>
            <a:ext cx="5286412" cy="717585"/>
          </a:xfrm>
          <a:prstGeom prst="rect">
            <a:avLst/>
          </a:prstGeom>
          <a:noFill/>
        </p:spPr>
      </p:pic>
      <p:pic>
        <p:nvPicPr>
          <p:cNvPr id="6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6500834"/>
            <a:ext cx="8286776" cy="35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8715436" cy="376873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21429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Районный семинар «Развитие способностей и одарённости у детей дошкольного возраста – достижение будущего успешного  профессионального самоопределения ребёнка»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6" descr="C:\Users\David\Desktop\МО\фотогалерея\IMG_4996.JPG"/>
          <p:cNvPicPr>
            <a:picLocks noChangeAspect="1" noChangeArrowheads="1"/>
          </p:cNvPicPr>
          <p:nvPr/>
        </p:nvPicPr>
        <p:blipFill>
          <a:blip r:embed="rId3"/>
          <a:srcRect t="5026"/>
          <a:stretch>
            <a:fillRect/>
          </a:stretch>
        </p:blipFill>
        <p:spPr bwMode="auto">
          <a:xfrm>
            <a:off x="285720" y="714356"/>
            <a:ext cx="4214843" cy="28829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6" descr="C:\Users\David\Desktop\МО\фотогалерея\IMG_499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4" y="714356"/>
            <a:ext cx="4066650" cy="28395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6" descr="C:\Users\David\Desktop\МО\фотогалерея\IMG_499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6314" y="3571876"/>
            <a:ext cx="4071966" cy="30032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714876" y="3357562"/>
            <a:ext cx="4214842" cy="500066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Участники семинара 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22" name="Содержимое 3" descr="IMG_6699.JPG"/>
          <p:cNvPicPr>
            <a:picLocks noChangeAspect="1"/>
          </p:cNvPicPr>
          <p:nvPr/>
        </p:nvPicPr>
        <p:blipFill>
          <a:blip r:embed="rId6"/>
          <a:srcRect t="6057"/>
          <a:stretch>
            <a:fillRect/>
          </a:stretch>
        </p:blipFill>
        <p:spPr>
          <a:xfrm>
            <a:off x="285721" y="3786190"/>
            <a:ext cx="4214842" cy="28575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14282" y="3357562"/>
            <a:ext cx="4357718" cy="500066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Интенсив – практикум «STEAM» – технологии в дошкольном образовании как средство развития способностей у детей» 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282" y="6215082"/>
            <a:ext cx="4357719" cy="500066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Интенсив – практикум «Творческий родитель – творческий ребёнок»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4876" y="6215082"/>
            <a:ext cx="4214843" cy="500066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Интенсив – практикум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«Развитие умственных способностей детей и взрослых средствами </a:t>
            </a:r>
            <a:r>
              <a:rPr lang="ru-RU" sz="1200" dirty="0" err="1" smtClean="0">
                <a:solidFill>
                  <a:schemeClr val="tx1"/>
                </a:solidFill>
              </a:rPr>
              <a:t>кинезиологических</a:t>
            </a:r>
            <a:r>
              <a:rPr lang="ru-RU" sz="1200" dirty="0" smtClean="0">
                <a:solidFill>
                  <a:schemeClr val="tx1"/>
                </a:solidFill>
              </a:rPr>
              <a:t> упражнений»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14290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Аттестация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педагогических работников в 2023/2024 учебном году 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57224" y="1071546"/>
          <a:ext cx="8001055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786610" cy="4397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Педагогическое просвещение родителей в рамках деятельности методической службы МБДОУ «ДСОВ «Солнышко»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Педагогическое просвещение родителей осуществляется в рамках программы «Содействие» </a:t>
            </a:r>
            <a:r>
              <a:rPr lang="en-GB" sz="1400" dirty="0" smtClean="0">
                <a:hlinkClick r:id="rId2"/>
              </a:rPr>
              <a:t>https://ds-solnyshko-oktyabrskoe-r86.gosweb.gosuslugi.ru/nash-detskiy-sad/informatsiya-dlya-roditeley/pedagogicheskoe-prosveschenie-roditeley/</a:t>
            </a: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pic>
        <p:nvPicPr>
          <p:cNvPr id="6" name="Содержимое 3" descr="IMG_685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500034" y="1571612"/>
            <a:ext cx="3857652" cy="25542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IMG_6853.JPG"/>
          <p:cNvPicPr>
            <a:picLocks noChangeAspect="1"/>
          </p:cNvPicPr>
          <p:nvPr/>
        </p:nvPicPr>
        <p:blipFill>
          <a:blip r:embed="rId5" cstate="print"/>
          <a:srcRect r="7407" b="8333"/>
          <a:stretch>
            <a:fillRect/>
          </a:stretch>
        </p:blipFill>
        <p:spPr>
          <a:xfrm>
            <a:off x="4929190" y="4143380"/>
            <a:ext cx="3786214" cy="25241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IMG_6853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r="10585" b="6249"/>
          <a:stretch>
            <a:fillRect/>
          </a:stretch>
        </p:blipFill>
        <p:spPr>
          <a:xfrm>
            <a:off x="500034" y="4143380"/>
            <a:ext cx="3857652" cy="25003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3" descr="IMG_68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571612"/>
            <a:ext cx="3786214" cy="27283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34" y="3857628"/>
            <a:ext cx="8286808" cy="500066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Формы организации: Дни открытых дверей, семейные клубы, круглые столы, тренинги,  консультации, организация конкурсов и фестивалей, выставок, творческих мастерских, спортивные мероприятия, родительский университет.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Повышение  компетенций педагогических работников 2023/2024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715436" cy="3983047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64" y="615587"/>
          <a:ext cx="8822592" cy="6170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39280"/>
                <a:gridCol w="583312"/>
              </a:tblGrid>
              <a:tr h="201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Курсы повышения квалификации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КПК «Контрактная система в сфере закупок товаров, работ и услуг», 160ч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«Выявление и минимизация коррупционных рисков при осуществлении закупок товаров, работ, услуг для обеспечения государственных или муниципальных нужд»», 40ч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«Защита персональных данных», 108ч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«Организация и содержание ранней помощи детям от 0 до 3 лет. Современные методики развития», 108ч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/>
                        <a:t>КПК «Меры по предупреждению и противодействию коррупции»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«Переход на ФОП ДО: обязательные документы и работа с коллективом»,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ФОП ДО изменения в образовательной программе, работа с родителями и обязательные </a:t>
                      </a:r>
                      <a:r>
                        <a:rPr lang="ru-RU" sz="1100" dirty="0" err="1"/>
                        <a:t>педтехнологии</a:t>
                      </a:r>
                      <a:r>
                        <a:rPr lang="ru-RU" sz="1100" dirty="0"/>
                        <a:t>», 72 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«Эффективное управление образовательным процессом», 72ч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«Федеральная образовательная программ дошкольного образования (ФОП ДО): планируемые результаты и особенности организации образовательного процесса в условиях ФГОС»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«Агрессивные дети дошкольного возраста: технологии выявления и приемы работы», 32ч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«Функциональная грамотность: приемы и технологии развития»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«Использование игровых пособий </a:t>
                      </a:r>
                      <a:r>
                        <a:rPr lang="ru-RU" sz="1100" dirty="0" smtClean="0"/>
                        <a:t>(блоки </a:t>
                      </a:r>
                      <a:r>
                        <a:rPr lang="ru-RU" sz="1100" dirty="0" err="1"/>
                        <a:t>Дьенеша</a:t>
                      </a:r>
                      <a:r>
                        <a:rPr lang="ru-RU" sz="1100" dirty="0"/>
                        <a:t>, палочки </a:t>
                      </a:r>
                      <a:r>
                        <a:rPr lang="ru-RU" sz="1100" dirty="0" err="1"/>
                        <a:t>Кюизенера</a:t>
                      </a:r>
                      <a:r>
                        <a:rPr lang="ru-RU" sz="1100" dirty="0"/>
                        <a:t>, круги </a:t>
                      </a:r>
                      <a:r>
                        <a:rPr lang="ru-RU" sz="1100" dirty="0" err="1"/>
                        <a:t>Луллия</a:t>
                      </a:r>
                      <a:r>
                        <a:rPr lang="ru-RU" sz="1100" dirty="0"/>
                        <a:t>, ментальные карты </a:t>
                      </a:r>
                      <a:r>
                        <a:rPr lang="ru-RU" sz="1100" dirty="0" err="1"/>
                        <a:t>Бьюзена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«ФОП ДО изменения в образовательной программе, работа с родителями и обязательные </a:t>
                      </a:r>
                      <a:r>
                        <a:rPr lang="ru-RU" sz="1100" dirty="0" err="1"/>
                        <a:t>педтехнологии</a:t>
                      </a:r>
                      <a:r>
                        <a:rPr lang="ru-RU" sz="1100" dirty="0"/>
                        <a:t>», 72 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«Организация дистанционных занятий в детском саду»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«Воспитательная работа в детском саду по ФОП и ФГОС ДО: технологии, вовлечение родителей и оценка результатов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/>
                        <a:t>КПК «Современные технологии работы с детьми дошкольного возраста по ФГОС ДО»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«Дети с ОВЗ в дошкольном образовании: технологии работы для педагогов»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«Речевое развитие детей дошкольного возраста: технологии и направления работы воспитателя», 72ч.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«Организация и содержание ранней помощи детям с ограниченными возможностями здоровья»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«Цифровые образовательные инструменты», 72ч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«Психолого-педагогическая компетентность педагога, 72ч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/>
                        <a:t>КПК Взаимодействие с родителями воспитанников в ДОО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Функциональная грамотность: приемы и технологии развития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«Совершенствование компетенций воспитателя в соответствии с требованиям </a:t>
                      </a:r>
                      <a:r>
                        <a:rPr lang="ru-RU" sz="1100" dirty="0" err="1"/>
                        <a:t>профстандарта</a:t>
                      </a:r>
                      <a:r>
                        <a:rPr lang="ru-RU" sz="1100" dirty="0"/>
                        <a:t> и ФГОС»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«Применение  ФОП: изменение в ООП, взаимодействие с родителями и подготовка рабочих программ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«Компетенции педагога, учителя. Наставника при реализации Стратегии комплексной безопасности детей в РФ на период до 2030 года», 216ч.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7485" algn="l"/>
                          <a:tab pos="246380" algn="ctr"/>
                        </a:tabLst>
                      </a:pPr>
                      <a:r>
                        <a:rPr lang="ru-RU" sz="1100"/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30" algn="l"/>
                        </a:tabLst>
                      </a:pPr>
                      <a:r>
                        <a:rPr lang="ru-RU" sz="1100" dirty="0"/>
                        <a:t>КПК «Антитеррористическая защищенность образовательных организаций, относящихся к сфере деятельности </a:t>
                      </a:r>
                      <a:r>
                        <a:rPr lang="ru-RU" sz="1100" dirty="0" err="1"/>
                        <a:t>Минпросвещения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smtClean="0"/>
                        <a:t> РФ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4286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Достижения методической службы 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«МБДОУ «ДСОВ «Солнышко»  в 2023/ 2024 учебном году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86058"/>
            <a:ext cx="8715436" cy="3625857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857232"/>
          <a:ext cx="8715437" cy="44361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8177"/>
                <a:gridCol w="972747"/>
                <a:gridCol w="1714513"/>
              </a:tblGrid>
              <a:tr h="556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Название мероприятий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Результат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Уровень участия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55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/>
                        <a:t>XIII</a:t>
                      </a:r>
                      <a:r>
                        <a:rPr lang="ru-RU" sz="1400" dirty="0"/>
                        <a:t> открытый районный конкурс-фестиваль «Пасхальная весна – 2024»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 место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Межмуниципальный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492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Фестиваль творческой самодеятельности работников образования Октябрьского района «Вдохновение»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участник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Муниципальный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12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Веселые старты, посвященные Дню народного единства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место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Поселковый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492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Фестиваль ВФСК «Готов к труду и обороне» среди трудовых коллективов в зачет </a:t>
                      </a:r>
                      <a:r>
                        <a:rPr lang="en-GB" sz="1400"/>
                        <a:t>XX</a:t>
                      </a:r>
                      <a:r>
                        <a:rPr lang="ru-RU" sz="1400"/>
                        <a:t> спартакиады трудящихся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участники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Поселковый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492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Общекомандный зачет по бегу «Кросс нации»  в зачет </a:t>
                      </a:r>
                      <a:r>
                        <a:rPr lang="en-GB" sz="1400" dirty="0"/>
                        <a:t>XX</a:t>
                      </a:r>
                      <a:r>
                        <a:rPr lang="ru-RU" sz="1400" dirty="0"/>
                        <a:t> спартакиады трудящихся среди учреждений организаций и предприятий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место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Поселковый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492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Муниципальный «Лучший управляющий совет образовательной организации»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 место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Муниципальный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1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Муниципальный конкурс видеороликов </a:t>
                      </a:r>
                      <a:r>
                        <a:rPr lang="ru-RU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по охране труда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 место</a:t>
                      </a:r>
                      <a:r>
                        <a:rPr lang="ru-RU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Муниципальный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647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Всероссийский конкурс 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«Передовой опыт организаций образования: детский сад, школа, университет»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Лауреат – победитель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Всероссийский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10" name="Picture 2" descr="C:\Users\David\Desktop\Diplom_3_stepeni_programma_proforientatsii_page_0001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26"/>
            <a:ext cx="1162517" cy="1643074"/>
          </a:xfrm>
          <a:prstGeom prst="rect">
            <a:avLst/>
          </a:prstGeom>
          <a:noFill/>
        </p:spPr>
      </p:pic>
      <p:pic>
        <p:nvPicPr>
          <p:cNvPr id="11" name="Picture 3" descr="C:\Users\David\Desktop\Diplom_3_stepeni_f_fotokonkurse_page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214950"/>
            <a:ext cx="1162500" cy="1643050"/>
          </a:xfrm>
          <a:prstGeom prst="rect">
            <a:avLst/>
          </a:prstGeom>
          <a:noFill/>
        </p:spPr>
      </p:pic>
      <p:pic>
        <p:nvPicPr>
          <p:cNvPr id="12" name="Picture 6" descr="C:\Users\David\Desktop\Detskiy_sad_obscherazvivayuschego_vida_Solnyshko_page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214950"/>
            <a:ext cx="1171324" cy="1643050"/>
          </a:xfrm>
          <a:prstGeom prst="rect">
            <a:avLst/>
          </a:prstGeom>
          <a:noFill/>
        </p:spPr>
      </p:pic>
      <p:pic>
        <p:nvPicPr>
          <p:cNvPr id="13" name="Picture 8" descr="C:\Users\David\Desktop\2023_Vserossiyskiy_page_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5241198"/>
            <a:ext cx="1143007" cy="1616802"/>
          </a:xfrm>
          <a:prstGeom prst="rect">
            <a:avLst/>
          </a:prstGeom>
          <a:noFill/>
        </p:spPr>
      </p:pic>
      <p:pic>
        <p:nvPicPr>
          <p:cNvPr id="14" name="Picture 9" descr="C:\Users\David\Desktop\kross_3_mes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243040"/>
            <a:ext cx="1143008" cy="1614960"/>
          </a:xfrm>
          <a:prstGeom prst="rect">
            <a:avLst/>
          </a:prstGeom>
          <a:noFill/>
        </p:spPr>
      </p:pic>
      <p:pic>
        <p:nvPicPr>
          <p:cNvPr id="15" name="Picture 10" descr="C:\Users\David\Desktop\Diplom_uchastnika_Vdohnovenie_2024_page_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5240275"/>
            <a:ext cx="1143008" cy="1617725"/>
          </a:xfrm>
          <a:prstGeom prst="rect">
            <a:avLst/>
          </a:prstGeom>
          <a:noFill/>
        </p:spPr>
      </p:pic>
      <p:pic>
        <p:nvPicPr>
          <p:cNvPr id="16" name="Picture 12" descr="C:\Users\David\Desktop\3_mesto_OT_foto_konkurs_2023_page_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1" y="5214950"/>
            <a:ext cx="1143007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Достижения методической службы 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«МБДОУ «ДСОВ «Солнышко»  в 2023/ 2024 учебном году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86058"/>
            <a:ext cx="8715436" cy="3625857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26" y="770165"/>
          <a:ext cx="8786874" cy="43080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24035"/>
                <a:gridCol w="1098359"/>
                <a:gridCol w="1464480"/>
              </a:tblGrid>
              <a:tr h="26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Название мероприятий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Результат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Ф.И.О.</a:t>
                      </a:r>
                      <a:r>
                        <a:rPr lang="ru-RU" sz="1100" baseline="0" dirty="0" smtClean="0"/>
                        <a:t> педагога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90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Муниципальный конкурс педагогического мастерства </a:t>
                      </a:r>
                      <a:r>
                        <a:rPr lang="ru-RU" sz="1400" baseline="0" dirty="0" smtClean="0"/>
                        <a:t> «Педагог года -</a:t>
                      </a:r>
                      <a:r>
                        <a:rPr lang="ru-RU" sz="1400" dirty="0" smtClean="0"/>
                        <a:t>2023»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место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Насаева</a:t>
                      </a:r>
                      <a:r>
                        <a:rPr lang="ru-RU" sz="1400" baseline="0" dirty="0" smtClean="0"/>
                        <a:t> Е.А.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Муниципальные «Рождественские</a:t>
                      </a:r>
                      <a:r>
                        <a:rPr lang="ru-RU" sz="1400" baseline="0" dirty="0" smtClean="0"/>
                        <a:t> чтения»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место </a:t>
                      </a:r>
                      <a:endParaRPr lang="ru-RU" sz="14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Постникова</a:t>
                      </a:r>
                      <a:r>
                        <a:rPr lang="ru-RU" sz="1400" baseline="0" dirty="0" smtClean="0"/>
                        <a:t> А.С.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Межмуниципальный Интенсив</a:t>
                      </a:r>
                      <a:r>
                        <a:rPr lang="ru-RU" sz="1400" baseline="0" dirty="0" smtClean="0"/>
                        <a:t> «»Медиатека образовательных игр»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Эксперт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Насаева</a:t>
                      </a:r>
                      <a:r>
                        <a:rPr lang="ru-RU" sz="1400" baseline="0" dirty="0" smtClean="0"/>
                        <a:t> Е.СА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Муниципальный</a:t>
                      </a:r>
                      <a:r>
                        <a:rPr lang="ru-RU" sz="1400" baseline="0" dirty="0" smtClean="0"/>
                        <a:t> конкурс «Методический калейдоскоп»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участники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Рожина</a:t>
                      </a:r>
                      <a:r>
                        <a:rPr lang="ru-RU" sz="1400" baseline="0" dirty="0" smtClean="0"/>
                        <a:t> Т.В.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Муниципальный</a:t>
                      </a:r>
                      <a:r>
                        <a:rPr lang="ru-RU" sz="1400" baseline="0" dirty="0" smtClean="0"/>
                        <a:t> конкурс «Методический калейдоскоп»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участники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Ермолова</a:t>
                      </a:r>
                      <a:r>
                        <a:rPr lang="ru-RU" sz="1400" baseline="0" dirty="0" smtClean="0"/>
                        <a:t> А.А.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Муниципальный</a:t>
                      </a:r>
                      <a:r>
                        <a:rPr lang="ru-RU" sz="1400" baseline="0" dirty="0" smtClean="0"/>
                        <a:t> конкурс «Методический калейдоскоп»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2 место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Собянина</a:t>
                      </a:r>
                      <a:r>
                        <a:rPr lang="ru-RU" sz="1400" baseline="0" dirty="0" smtClean="0"/>
                        <a:t> Д.М.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Муниципальный</a:t>
                      </a:r>
                      <a:r>
                        <a:rPr lang="ru-RU" sz="1400" baseline="0" dirty="0" smtClean="0"/>
                        <a:t> конкурс «Методический калейдоскоп»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3 место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Магомедова</a:t>
                      </a:r>
                      <a:r>
                        <a:rPr lang="ru-RU" sz="1400" baseline="0" dirty="0" smtClean="0"/>
                        <a:t> Д.Н.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Муниципальный конкурс педагогического мастерства </a:t>
                      </a:r>
                      <a:r>
                        <a:rPr lang="ru-RU" sz="1400" baseline="0" dirty="0" smtClean="0"/>
                        <a:t> «Педагог года -</a:t>
                      </a:r>
                      <a:r>
                        <a:rPr lang="ru-RU" sz="1400" dirty="0" smtClean="0"/>
                        <a:t>2023»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Эксперт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Постникова А.С.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Муниципальный этап </a:t>
                      </a:r>
                      <a:r>
                        <a:rPr lang="ru-RU" sz="1400" kern="1200" dirty="0" smtClean="0"/>
                        <a:t>XII Всероссийского конкурсе «Воспитатели России»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Участник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Костылева Е.С.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Региональный творческий конкурс «Моя </a:t>
                      </a:r>
                      <a:r>
                        <a:rPr lang="ru-RU" sz="1400" dirty="0" err="1" smtClean="0"/>
                        <a:t>Югра</a:t>
                      </a:r>
                      <a:r>
                        <a:rPr lang="ru-RU" sz="1400" dirty="0" smtClean="0"/>
                        <a:t>»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Участник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Костылева Е.С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00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Региональный творческий конкурс «Моя </a:t>
                      </a:r>
                      <a:r>
                        <a:rPr lang="ru-RU" sz="1400" dirty="0" err="1" smtClean="0"/>
                        <a:t>Югра</a:t>
                      </a:r>
                      <a:r>
                        <a:rPr lang="ru-RU" sz="1400" dirty="0" smtClean="0"/>
                        <a:t>»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Участник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Комисарова</a:t>
                      </a:r>
                      <a:r>
                        <a:rPr lang="ru-RU" sz="1400" baseline="0" dirty="0" smtClean="0"/>
                        <a:t> Е.А.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45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Региональный конкурс «Лучшая инклюзивная</a:t>
                      </a:r>
                      <a:r>
                        <a:rPr lang="ru-RU" sz="1400" baseline="0" dirty="0" smtClean="0"/>
                        <a:t> практика в дошкольном образовании  </a:t>
                      </a:r>
                      <a:r>
                        <a:rPr lang="ru-RU" sz="1400" baseline="0" dirty="0" err="1" smtClean="0"/>
                        <a:t>Югры</a:t>
                      </a:r>
                      <a:r>
                        <a:rPr lang="ru-RU" sz="1400" baseline="0" dirty="0" smtClean="0"/>
                        <a:t> - 2023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Участник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Собянина Д.М.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7" name="Picture 14" descr="C:\Users\David\Desktop\МО\фотогалерея\D56C4697.jpg"/>
          <p:cNvPicPr>
            <a:picLocks noChangeAspect="1" noChangeArrowheads="1"/>
          </p:cNvPicPr>
          <p:nvPr/>
        </p:nvPicPr>
        <p:blipFill>
          <a:blip r:embed="rId4" cstate="print"/>
          <a:srcRect t="7446"/>
          <a:stretch>
            <a:fillRect/>
          </a:stretch>
        </p:blipFill>
        <p:spPr bwMode="auto">
          <a:xfrm>
            <a:off x="142844" y="4929198"/>
            <a:ext cx="2928958" cy="17859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5" descr="F:\Фото\Педагог года\IMG_4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929198"/>
            <a:ext cx="3000396" cy="17859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7" descr="C:\Users\David\Desktop\5QEkRaJsUS4.jpg"/>
          <p:cNvPicPr>
            <a:picLocks noChangeAspect="1" noChangeArrowheads="1"/>
          </p:cNvPicPr>
          <p:nvPr/>
        </p:nvPicPr>
        <p:blipFill>
          <a:blip r:embed="rId6" cstate="print"/>
          <a:srcRect b="8000"/>
          <a:stretch>
            <a:fillRect/>
          </a:stretch>
        </p:blipFill>
        <p:spPr bwMode="auto">
          <a:xfrm>
            <a:off x="3071802" y="4929198"/>
            <a:ext cx="2768224" cy="17859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2547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Документы регламентирующие работу методической службы МБДОУ «ДСОВ «Солнышко»  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64347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>
              <a:hlinkClick r:id="rId2" tooltip="Положение о методической службе МБДОУ &quot;ДСОВ &quot;Солнышко&quot;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hlinkClick r:id="rId2" tooltip="Положение о методической службе МБДОУ &quot;ДСОВ &quot;Солнышко&quot;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hlinkClick r:id="rId2" tooltip="Положение о методической службе МБДОУ &quot;ДСОВ &quot;Солнышко&quot;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6600" dirty="0" smtClean="0"/>
              <a:t>Подпрограмма  </a:t>
            </a:r>
            <a:r>
              <a:rPr lang="ru-RU" sz="6600" b="1" dirty="0" smtClean="0"/>
              <a:t>«Компетентный и успешный педагог», </a:t>
            </a:r>
            <a:r>
              <a:rPr lang="ru-RU" sz="6600" dirty="0" smtClean="0"/>
              <a:t> Программы развития Муниципального бюджетного дошкольного образовательного учреждения» Детский сад общеразвивающего вида «Солнышко» «Современный детский сад» 2023/2026 г.г. </a:t>
            </a:r>
            <a:r>
              <a:rPr lang="en-GB" sz="6600" dirty="0" smtClean="0">
                <a:hlinkClick r:id="rId3"/>
              </a:rPr>
              <a:t>https://ds-solnyshko-oktyabrskoe-r86.gosweb.gosuslugi.ru/netcat/full.php?catalogue=1&amp;sub=55&amp;cc=188&amp;message=186</a:t>
            </a:r>
            <a:endParaRPr lang="ru-RU" sz="6200" dirty="0" smtClean="0"/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6200" dirty="0" smtClean="0"/>
              <a:t>Положение о методической службе МБДОУ «ДСОВ «Солнышко»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6200" dirty="0" smtClean="0"/>
              <a:t>Положение о непрерывном профессиональном образовании педагогических работников МБДОУ «ДСОВ «Солнышко»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6200" dirty="0" smtClean="0"/>
              <a:t>Положение об аттестации педагогических работников на соответствие 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6200" dirty="0" smtClean="0"/>
              <a:t>Положение о самообразовании педагогических работников МБДОУ «ДСОВ «Солнышко»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6200" dirty="0" smtClean="0"/>
              <a:t>Положение о повышении квалификации педагогических работников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6200" dirty="0" smtClean="0"/>
              <a:t>Положение о творческой (инициативной) группе педагогических работников МБДОУ «ДСОВ «Солнышко»</a:t>
            </a:r>
          </a:p>
          <a:p>
            <a:pPr marL="361950" indent="-361950" algn="just">
              <a:spcAft>
                <a:spcPts val="600"/>
              </a:spcAft>
              <a:buFont typeface="+mj-lt"/>
              <a:buAutoNum type="arabicPeriod"/>
            </a:pPr>
            <a:r>
              <a:rPr lang="ru-RU" sz="6200" dirty="0" smtClean="0"/>
              <a:t>Положение о методическом объединении педагогических работников МБДОУ «ДСОВ «Солнышко»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l="-1417" r="13580" b="64437"/>
          <a:stretch>
            <a:fillRect/>
          </a:stretch>
        </p:blipFill>
        <p:spPr bwMode="auto">
          <a:xfrm>
            <a:off x="0" y="0"/>
            <a:ext cx="5286412" cy="71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Ссылка на электронный ресурс  «МБДОУ «ДСОВ «Солнышко»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освещающий деятельность методической службы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GB" sz="1600" dirty="0" smtClean="0">
                <a:hlinkClick r:id="rId2"/>
              </a:rPr>
              <a:t>https://ds-solnyshko-oktyabrskoe-r86.gosweb.gosuslugi.ru/netcat/index.php?catalogue=1&amp;sub=55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8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pic>
        <p:nvPicPr>
          <p:cNvPr id="9" name="Picture 2" descr="C:\Users\David\Desktop\клипарты\klipartz.com (3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/>
          <a:srcRect l="5532" t="9559" r="18313" b="3675"/>
          <a:stretch>
            <a:fillRect/>
          </a:stretch>
        </p:blipFill>
        <p:spPr bwMode="auto">
          <a:xfrm>
            <a:off x="571472" y="1357298"/>
            <a:ext cx="7929618" cy="52149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2547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Структура методической службы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МБДОУ «ДСОВ «Солнышко» 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31" y="928670"/>
            <a:ext cx="8543985" cy="5357850"/>
          </a:xfrm>
        </p:spPr>
      </p:pic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6072206"/>
            <a:ext cx="8286776" cy="785794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2547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Цели и задачи методической службы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МБДОУ «ДСОВ «Солнышко» 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91174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Цель деятельности методической службы </a:t>
            </a:r>
            <a:r>
              <a:rPr lang="ru-RU" dirty="0" smtClean="0"/>
              <a:t>— обеспечить гибкость и оперативность методической работы ДОУ, рост профессионального мастерства педагогов, формировать их профессионально значимые качества.</a:t>
            </a:r>
          </a:p>
          <a:p>
            <a:pPr algn="just">
              <a:buNone/>
            </a:pPr>
            <a:r>
              <a:rPr lang="ru-RU" b="1" dirty="0" smtClean="0"/>
              <a:t>Задачи методической службы:</a:t>
            </a:r>
          </a:p>
          <a:p>
            <a:pPr lvl="0" algn="just"/>
            <a:r>
              <a:rPr lang="ru-RU" dirty="0" smtClean="0"/>
              <a:t>определение приоритетных направлений развития методической работы педагогов; </a:t>
            </a:r>
          </a:p>
          <a:p>
            <a:pPr lvl="0" algn="just"/>
            <a:r>
              <a:rPr lang="ru-RU" dirty="0" smtClean="0"/>
              <a:t>методическое обеспечение деятельности ДОУ;</a:t>
            </a:r>
          </a:p>
          <a:p>
            <a:pPr lvl="0"/>
            <a:r>
              <a:rPr lang="ru-RU" dirty="0" smtClean="0"/>
              <a:t>подготовка рекомендаций и предложений по совершенствованию, </a:t>
            </a:r>
          </a:p>
          <a:p>
            <a:pPr lvl="0" indent="19050">
              <a:buNone/>
            </a:pPr>
            <a:r>
              <a:rPr lang="ru-RU" dirty="0" smtClean="0"/>
              <a:t>экспертизе программ, проектов, нормативных локальных актов;</a:t>
            </a:r>
          </a:p>
          <a:p>
            <a:pPr lvl="0" algn="just"/>
            <a:r>
              <a:rPr lang="ru-RU" dirty="0" smtClean="0"/>
              <a:t>обобщение и распространение передового педагогического опыта, подготовка публикаций; руководство подготовкой и проведение педсоветов, конференций, семинаров, формирование банка педагогических инноваций;</a:t>
            </a:r>
          </a:p>
          <a:p>
            <a:pPr lvl="0" algn="just"/>
            <a:r>
              <a:rPr lang="ru-RU" dirty="0" smtClean="0"/>
              <a:t>совершенствование образовательного процесса, программ, форм и методов деятельности объединений, мастерства педагогических работников.</a:t>
            </a:r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Направление работы методической службы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«МБДОУ «ДСОВ «Солнышко» 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411807"/>
          </a:xfrm>
        </p:spPr>
        <p:txBody>
          <a:bodyPr>
            <a:normAutofit fontScale="47500" lnSpcReduction="20000"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dirty="0" smtClean="0"/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разрабатывает рекомендации об основных направлениях и путях реализации методической работы;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создает единую программу методической деятельности на учебный год, программирует и планирует возможные формы и направления методической деятельности;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прогнозирует пути развития методической деятельности, вносит предложения по вопросам повышения качества образовательного процесса и профессиональной компетентности педагогов;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изучает, обобщает, распространяет опыт методической работы педагогов;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заслушивает отчеты педагогов об участии в методической и опытно - экспериментальной работе, об их самообразовании;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оказывает организационно-методическую помощь при проведении, </a:t>
            </a:r>
            <a:r>
              <a:rPr lang="ru-RU" dirty="0" smtClean="0"/>
              <a:t>педсоветов, конференций семинаров, </a:t>
            </a:r>
            <a:r>
              <a:rPr lang="ru-RU" dirty="0" smtClean="0">
                <a:latin typeface="+mj-lt"/>
              </a:rPr>
              <a:t>практикумов и др.;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на основе анализа работы и уровня профессиональной подготовки методическая служба дает рекомендации по повышению квалификации педагогов;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обсуждает и рекомендует кандидатуры из числа педагогических работников ДОУ для награждения государственными, отраслевыми, краевыми наградами и наградами местного самоуправления.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dirty="0" smtClean="0"/>
              <a:t>МС координирует работу методических объединений и временных творческих и проблемных групп ДОУ.</a:t>
            </a:r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43932" cy="100013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Члены методического совета 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координатора работы методической службы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«МБДОУ «ДСОВ «Солнышко» 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142908" y="0"/>
            <a:ext cx="5286412" cy="717585"/>
          </a:xfrm>
          <a:prstGeom prst="rect">
            <a:avLst/>
          </a:prstGeom>
          <a:noFill/>
        </p:spPr>
      </p:pic>
      <p:pic>
        <p:nvPicPr>
          <p:cNvPr id="2050" name="Picture 2" descr="C:\Users\David\Desktop\МО\фото\IMG_8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14282" y="1428736"/>
            <a:ext cx="6024845" cy="4464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 3 (с границей) 6"/>
          <p:cNvSpPr/>
          <p:nvPr/>
        </p:nvSpPr>
        <p:spPr>
          <a:xfrm>
            <a:off x="6786578" y="1428736"/>
            <a:ext cx="2214578" cy="450059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6792"/>
              <a:gd name="adj6" fmla="val -21793"/>
              <a:gd name="adj7" fmla="val 99895"/>
              <a:gd name="adj8" fmla="val -92279"/>
            </a:avLst>
          </a:prstGeom>
          <a:gradFill>
            <a:gsLst>
              <a:gs pos="0">
                <a:srgbClr val="FFFFCC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Постникова Алёна Сергеевна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Гаевская Елена Александровна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Подвальных Ольга Николаевна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Суюнова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Зарина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Нурмашевна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Магомедова Динара Нурутдиновна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Мальгина Оксана Анатольевна 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Формы методической работы методической службы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«МБДОУ «ДСОВ «Солнышко» 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715436" cy="5411807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571472" y="1214422"/>
          <a:ext cx="3929091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4786314" y="1214422"/>
          <a:ext cx="3929091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00034" y="3929066"/>
          <a:ext cx="3929091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4786314" y="3929066"/>
          <a:ext cx="3929091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Методические объединения «МБДОУ «ДСОВ «Солнышко»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6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0" y="0"/>
            <a:ext cx="5286412" cy="717585"/>
          </a:xfrm>
          <a:prstGeom prst="rect">
            <a:avLst/>
          </a:prstGeom>
          <a:noFill/>
        </p:spPr>
      </p:pic>
      <p:pic>
        <p:nvPicPr>
          <p:cNvPr id="9" name="Picture 11" descr="C:\Users\David\Desktop\МО\фотогалерея\IMG_4410.JPG"/>
          <p:cNvPicPr>
            <a:picLocks noChangeAspect="1" noChangeArrowheads="1"/>
          </p:cNvPicPr>
          <p:nvPr/>
        </p:nvPicPr>
        <p:blipFill>
          <a:blip r:embed="rId3" cstate="print"/>
          <a:srcRect t="17386" r="20408" b="654"/>
          <a:stretch>
            <a:fillRect/>
          </a:stretch>
        </p:blipFill>
        <p:spPr bwMode="auto">
          <a:xfrm>
            <a:off x="4857752" y="1857364"/>
            <a:ext cx="3929090" cy="23574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2" descr="C:\Users\David\Desktop\МО\фотогалерея\IMG_7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786214" cy="24534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C:\Users\David\Desktop\МО\фотогалерея\IMG_4996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57158" y="1785926"/>
            <a:ext cx="3786214" cy="24102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3" descr="C:\Users\David\Desktop\МО\фотогалерея\IMG_6200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71942"/>
            <a:ext cx="3929090" cy="25492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85720" y="3857628"/>
            <a:ext cx="3929090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Педагогический совет «Создание модели развивающей, социализирующей среды»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4" y="3857628"/>
            <a:ext cx="4071966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Открытый показ НОД, в рамках МО детей  младшего дошкольного возраста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6357958"/>
            <a:ext cx="3929090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err="1" smtClean="0">
                <a:solidFill>
                  <a:schemeClr val="tx1"/>
                </a:solidFill>
              </a:rPr>
              <a:t>Коуч</a:t>
            </a:r>
            <a:r>
              <a:rPr lang="ru-RU" sz="1300" dirty="0" smtClean="0">
                <a:solidFill>
                  <a:schemeClr val="tx1"/>
                </a:solidFill>
              </a:rPr>
              <a:t> – тренинг по работе с детьми с ОВЗ 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6314" y="6357958"/>
            <a:ext cx="4071966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Творческая мастерская «Театральная деятельность, как средство развития детей»</a:t>
            </a: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642918"/>
          <a:ext cx="8501122" cy="1001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4100"/>
                <a:gridCol w="2957022"/>
              </a:tblGrid>
              <a:tr h="185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Объединения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ФИО руководителя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МО воспитателей групп общеразвивающей направленности для детей 3-6 лет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Суюнова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З.Н. воспитатель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 воспитателей групп общеразвивающей направленности для детей 1-3 лет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Подвальных О.Н. воспитатель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МО воспитателей групп компенсирующей и комбинированной направленности для детей с ТНР,ЗПР, РАС 3-7 лет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Гаевская Е.А. воспитатель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Творческие (инициативные) группы «МБДОУ «ДСОВ «Солнышко»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578" t="35461" b="710"/>
          <a:stretch>
            <a:fillRect/>
          </a:stretch>
        </p:blipFill>
        <p:spPr bwMode="auto">
          <a:xfrm>
            <a:off x="857224" y="5643578"/>
            <a:ext cx="8286776" cy="1214422"/>
          </a:xfrm>
          <a:prstGeom prst="rect">
            <a:avLst/>
          </a:prstGeom>
          <a:noFill/>
        </p:spPr>
      </p:pic>
      <p:pic>
        <p:nvPicPr>
          <p:cNvPr id="5" name="Picture 3" descr="C:\Users\David\Desktop\клипарты\klipartz.com (3)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-1417" r="13580" b="64437"/>
          <a:stretch>
            <a:fillRect/>
          </a:stretch>
        </p:blipFill>
        <p:spPr bwMode="auto">
          <a:xfrm>
            <a:off x="-71470" y="0"/>
            <a:ext cx="5286412" cy="71758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64" y="642918"/>
          <a:ext cx="8643998" cy="9899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37390"/>
                <a:gridCol w="3006608"/>
              </a:tblGrid>
              <a:tr h="18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Объединения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ФИО руководителя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Творческая группа «</a:t>
                      </a:r>
                      <a:r>
                        <a:rPr lang="en-GB" sz="1200"/>
                        <a:t>STEM - </a:t>
                      </a:r>
                      <a:r>
                        <a:rPr lang="ru-RU" sz="1200"/>
                        <a:t>технологии»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Постникова А.С. воспитатель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Творческая группа «ТРИЗ -технологии»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Комисарова Е.А. воспитатель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Творческая группа «Наураша»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Собянина Д.М. педагог – психолог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Творческая группа «</a:t>
                      </a:r>
                      <a:r>
                        <a:rPr lang="ru-RU" sz="1200" dirty="0" err="1"/>
                        <a:t>Технолоии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Воскобовича</a:t>
                      </a:r>
                      <a:r>
                        <a:rPr lang="ru-RU" sz="1200" dirty="0"/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Полищук Т.И. воспитатель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C:\Users\David\Desktop\МО\фотогалерея\IMG_5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857652" cy="25392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David\Desktop\МО\фотогалерея\IMG_4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8"/>
            <a:ext cx="3857652" cy="24759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C:\Users\David\Desktop\МО\фотогалерея\IMG_6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85926"/>
            <a:ext cx="3857652" cy="25241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C:\Users\David\Desktop\МО\фотогалерея\IMG_2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3857652" cy="25241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2844" y="3929066"/>
            <a:ext cx="4000528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Творческая группа «STEM технологии в работе воспитателя ДОУ», практикум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929066"/>
            <a:ext cx="4000528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Творческая группа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«Технологии </a:t>
            </a:r>
            <a:r>
              <a:rPr lang="ru-RU" sz="1300" dirty="0" err="1" smtClean="0">
                <a:solidFill>
                  <a:schemeClr val="tx1"/>
                </a:solidFill>
              </a:rPr>
              <a:t>Воскобовича</a:t>
            </a:r>
            <a:r>
              <a:rPr lang="ru-RU" sz="1300" dirty="0" smtClean="0">
                <a:solidFill>
                  <a:schemeClr val="tx1"/>
                </a:solidFill>
              </a:rPr>
              <a:t>»  практикум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6286520"/>
            <a:ext cx="4000528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Семинар – практикум «Роль STEM технологии в работе воспитателя ДОУ»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44" y="6286520"/>
            <a:ext cx="4000528" cy="428628"/>
          </a:xfrm>
          <a:prstGeom prst="round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Творческая лаборатория 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инициативной группы «</a:t>
            </a:r>
            <a:r>
              <a:rPr lang="ru-RU" sz="1300" dirty="0" err="1" smtClean="0">
                <a:solidFill>
                  <a:schemeClr val="tx1"/>
                </a:solidFill>
              </a:rPr>
              <a:t>Наураша</a:t>
            </a:r>
            <a:r>
              <a:rPr lang="ru-RU" sz="1300" dirty="0" smtClean="0">
                <a:solidFill>
                  <a:schemeClr val="tx1"/>
                </a:solidFill>
              </a:rPr>
              <a:t>»  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1893</Words>
  <PresentationFormat>Экран (4:3)</PresentationFormat>
  <Paragraphs>327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МЕТОДИЧЕСКАЯ СЛУЖБА  Муниципального бюджетного дошкольного образовательного учреждения «Детский сад общеразвивающего вида «Солнышко»  материалы к муниципальному конкурсу «Лучшее методическое объединение -2024» </vt:lpstr>
      <vt:lpstr>Документы регламентирующие работу методической службы МБДОУ «ДСОВ «Солнышко»  </vt:lpstr>
      <vt:lpstr>Структура методической службы  МБДОУ «ДСОВ «Солнышко» </vt:lpstr>
      <vt:lpstr>Цели и задачи методической службы  МБДОУ «ДСОВ «Солнышко» </vt:lpstr>
      <vt:lpstr>Направление работы методической службы  «МБДОУ «ДСОВ «Солнышко» </vt:lpstr>
      <vt:lpstr>Члены методического совета    координатора работы методической службы  «МБДОУ «ДСОВ «Солнышко» </vt:lpstr>
      <vt:lpstr>Формы методической работы методической службы  «МБДОУ «ДСОВ «Солнышко» </vt:lpstr>
      <vt:lpstr>Методические объединения «МБДОУ «ДСОВ «Солнышко» </vt:lpstr>
      <vt:lpstr>Творческие (инициативные) группы «МБДОУ «ДСОВ «Солнышко» </vt:lpstr>
      <vt:lpstr>Слайд 10</vt:lpstr>
      <vt:lpstr>Слайд 11</vt:lpstr>
      <vt:lpstr>Обобщение и распространение педагогического опыта 2023/2024 учебном году </vt:lpstr>
      <vt:lpstr>Обобщение и распространение педагогического опыта 2023/2024 учебном году </vt:lpstr>
      <vt:lpstr>Слайд 14</vt:lpstr>
      <vt:lpstr>Слайд 15</vt:lpstr>
      <vt:lpstr>Педагогическое просвещение родителей в рамках деятельности методической службы МБДОУ «ДСОВ «Солнышко»</vt:lpstr>
      <vt:lpstr>Повышение  компетенций педагогических работников 2023/2024 </vt:lpstr>
      <vt:lpstr>Достижения методической службы   «МБДОУ «ДСОВ «Солнышко»  в 2023/ 2024 учебном году</vt:lpstr>
      <vt:lpstr>Достижения методической службы   «МБДОУ «ДСОВ «Солнышко»  в 2023/ 2024 учебном году</vt:lpstr>
      <vt:lpstr>Ссылка на электронный ресурс  «МБДОУ «ДСОВ «Солнышко»  освещающий деятельность методической службы https://ds-solnyshko-oktyabrskoe-r86.gosweb.gosuslugi.ru/netcat/index.php?catalogue=1&amp;sub=55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Дав</dc:creator>
  <cp:lastModifiedBy>Елена Дав</cp:lastModifiedBy>
  <cp:revision>57</cp:revision>
  <dcterms:created xsi:type="dcterms:W3CDTF">2024-08-14T05:06:43Z</dcterms:created>
  <dcterms:modified xsi:type="dcterms:W3CDTF">2024-08-15T09:27:39Z</dcterms:modified>
</cp:coreProperties>
</file>